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notesMasterIdLst>
    <p:notesMasterId r:id="rId4"/>
  </p:notesMasterIdLst>
  <p:sldIdLst>
    <p:sldId id="256" r:id="rId2"/>
    <p:sldId id="257" r:id="rId3"/>
  </p:sldIdLst>
  <p:sldSz cx="9906000" cy="6858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85"/>
    <p:restoredTop sz="92676"/>
  </p:normalViewPr>
  <p:slideViewPr>
    <p:cSldViewPr snapToGrid="0" snapToObjects="1">
      <p:cViewPr varScale="1">
        <p:scale>
          <a:sx n="121" d="100"/>
          <a:sy n="121" d="100"/>
        </p:scale>
        <p:origin x="712" y="128"/>
      </p:cViewPr>
      <p:guideLst>
        <p:guide orient="horz" pos="2160"/>
        <p:guide pos="3120"/>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13DFD6-845E-8249-8E95-32733E9EC107}" type="datetimeFigureOut">
              <a:rPr lang="fr-FR" smtClean="0"/>
              <a:t>07/06/2019</a:t>
            </a:fld>
            <a:endParaRPr lang="fr-FR" dirty="0"/>
          </a:p>
        </p:txBody>
      </p:sp>
      <p:sp>
        <p:nvSpPr>
          <p:cNvPr id="4" name="Espace réservé de l’image des diapositives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A0619-874B-9145-A8E2-401BD118AFF1}" type="slidenum">
              <a:rPr lang="fr-FR" smtClean="0"/>
              <a:t>‹#›</a:t>
            </a:fld>
            <a:endParaRPr lang="fr-FR" dirty="0"/>
          </a:p>
        </p:txBody>
      </p:sp>
    </p:spTree>
    <p:extLst>
      <p:ext uri="{BB962C8B-B14F-4D97-AF65-F5344CB8AC3E}">
        <p14:creationId xmlns:p14="http://schemas.microsoft.com/office/powerpoint/2010/main" val="81064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BBA0619-874B-9145-A8E2-401BD118AFF1}" type="slidenum">
              <a:rPr lang="fr-FR" smtClean="0"/>
              <a:t>2</a:t>
            </a:fld>
            <a:endParaRPr lang="fr-FR" dirty="0"/>
          </a:p>
        </p:txBody>
      </p:sp>
    </p:spTree>
    <p:extLst>
      <p:ext uri="{BB962C8B-B14F-4D97-AF65-F5344CB8AC3E}">
        <p14:creationId xmlns:p14="http://schemas.microsoft.com/office/powerpoint/2010/main" val="82166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a:t>Cliquez et modifiez le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11826A28-41F3-164C-86A8-959E3A0E950B}" type="datetimeFigureOut">
              <a:rPr lang="fr-FR" smtClean="0"/>
              <a:t>07/06/2019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D179024-BAB1-E94C-BEF1-E9F8C52C904F}" type="slidenum">
              <a:rPr lang="fr-FR" smtClean="0"/>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1826A28-41F3-164C-86A8-959E3A0E950B}" type="datetimeFigureOut">
              <a:rPr lang="fr-FR" smtClean="0"/>
              <a:t>07/06/2019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D179024-BAB1-E94C-BEF1-E9F8C52C904F}" type="slidenum">
              <a:rPr lang="fr-FR" smtClean="0"/>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1826A28-41F3-164C-86A8-959E3A0E950B}" type="datetimeFigureOut">
              <a:rPr lang="fr-FR" smtClean="0"/>
              <a:t>07/06/2019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D179024-BAB1-E94C-BEF1-E9F8C52C904F}" type="slidenum">
              <a:rPr lang="fr-FR" smtClean="0"/>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1826A28-41F3-164C-86A8-959E3A0E950B}" type="datetimeFigureOut">
              <a:rPr lang="fr-FR" smtClean="0"/>
              <a:t>07/06/2019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D179024-BAB1-E94C-BEF1-E9F8C52C904F}" type="slidenum">
              <a:rPr lang="fr-FR" smtClean="0"/>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a:t>Cliquez et modifiez le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1826A28-41F3-164C-86A8-959E3A0E950B}" type="datetimeFigureOut">
              <a:rPr lang="fr-FR" smtClean="0"/>
              <a:t>07/06/2019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D179024-BAB1-E94C-BEF1-E9F8C52C904F}" type="slidenum">
              <a:rPr lang="fr-FR" smtClean="0"/>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1826A28-41F3-164C-86A8-959E3A0E950B}" type="datetimeFigureOut">
              <a:rPr lang="fr-FR" smtClean="0"/>
              <a:t>07/06/2019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D179024-BAB1-E94C-BEF1-E9F8C52C904F}" type="slidenum">
              <a:rPr lang="fr-FR" smtClean="0"/>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a:t>Cliquez et modifiez le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1826A28-41F3-164C-86A8-959E3A0E950B}" type="datetimeFigureOut">
              <a:rPr lang="fr-FR" smtClean="0"/>
              <a:t>07/06/2019</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DD179024-BAB1-E94C-BEF1-E9F8C52C904F}" type="slidenum">
              <a:rPr lang="fr-FR" smtClean="0"/>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11826A28-41F3-164C-86A8-959E3A0E950B}" type="datetimeFigureOut">
              <a:rPr lang="fr-FR" smtClean="0"/>
              <a:t>07/06/2019</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DD179024-BAB1-E94C-BEF1-E9F8C52C904F}" type="slidenum">
              <a:rPr lang="fr-FR" smtClean="0"/>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26A28-41F3-164C-86A8-959E3A0E950B}" type="datetimeFigureOut">
              <a:rPr lang="fr-FR" smtClean="0"/>
              <a:t>07/06/2019</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DD179024-BAB1-E94C-BEF1-E9F8C52C904F}" type="slidenum">
              <a:rPr lang="fr-FR" smtClean="0"/>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Cliquez et modifiez le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1826A28-41F3-164C-86A8-959E3A0E950B}" type="datetimeFigureOut">
              <a:rPr lang="fr-FR" smtClean="0"/>
              <a:t>07/06/2019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D179024-BAB1-E94C-BEF1-E9F8C52C904F}" type="slidenum">
              <a:rPr lang="fr-FR" smtClean="0"/>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Cliquez et modifiez le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Faire glisser l'image vers l'espace réservé ou cliquer sur l'icône pour l'ajouter</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1826A28-41F3-164C-86A8-959E3A0E950B}" type="datetimeFigureOut">
              <a:rPr lang="fr-FR" smtClean="0"/>
              <a:t>07/06/2019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D179024-BAB1-E94C-BEF1-E9F8C52C904F}" type="slidenum">
              <a:rPr lang="fr-FR" smtClean="0"/>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26A28-41F3-164C-86A8-959E3A0E950B}" type="datetimeFigureOut">
              <a:rPr lang="fr-FR" smtClean="0"/>
              <a:t>07/06/2019</a:t>
            </a:fld>
            <a:endParaRPr lang="fr-FR"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79024-BAB1-E94C-BEF1-E9F8C52C904F}" type="slidenum">
              <a:rPr lang="fr-FR" smtClean="0"/>
              <a:t>‹#›</a:t>
            </a:fld>
            <a:endParaRPr lang="fr-FR" dirty="0"/>
          </a:p>
        </p:txBody>
      </p:sp>
    </p:spTree>
    <p:extLst>
      <p:ext uri="{BB962C8B-B14F-4D97-AF65-F5344CB8AC3E}">
        <p14:creationId xmlns:p14="http://schemas.microsoft.com/office/powerpoint/2010/main" val="312955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jpeg"/><Relationship Id="rId13" Type="http://schemas.openxmlformats.org/officeDocument/2006/relationships/image" Target="../media/image12.png"/><Relationship Id="rId14" Type="http://schemas.openxmlformats.org/officeDocument/2006/relationships/image" Target="../media/image13.jpeg"/><Relationship Id="rId15" Type="http://schemas.openxmlformats.org/officeDocument/2006/relationships/image" Target="../media/image14.png"/><Relationship Id="rId16" Type="http://schemas.openxmlformats.org/officeDocument/2006/relationships/image" Target="../media/image15.tiff"/><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tiff"/><Relationship Id="rId8" Type="http://schemas.openxmlformats.org/officeDocument/2006/relationships/image" Target="../media/image7.tiff"/><Relationship Id="rId9" Type="http://schemas.openxmlformats.org/officeDocument/2006/relationships/image" Target="../media/image8.png"/><Relationship Id="rId10" Type="http://schemas.openxmlformats.org/officeDocument/2006/relationships/image" Target="../media/image9.tiff"/></Relationships>
</file>

<file path=ppt/slides/_rels/slide2.xml.rels><?xml version="1.0" encoding="UTF-8" standalone="yes"?>
<Relationships xmlns="http://schemas.openxmlformats.org/package/2006/relationships"><Relationship Id="rId3" Type="http://schemas.openxmlformats.org/officeDocument/2006/relationships/hyperlink" Target="mailto:dekayir@yahoo.fr)" TargetMode="External"/><Relationship Id="rId4" Type="http://schemas.openxmlformats.org/officeDocument/2006/relationships/hyperlink" Target="mailto:fahrmouna@yahoo.fr" TargetMode="External"/><Relationship Id="rId5" Type="http://schemas.openxmlformats.org/officeDocument/2006/relationships/hyperlink" Target="mailto:azizsmouni@gmail.com" TargetMode="External"/><Relationship Id="rId6" Type="http://schemas.openxmlformats.org/officeDocument/2006/relationships/hyperlink" Target="mailto:eladnani@gmail.com" TargetMode="External"/><Relationship Id="rId7" Type="http://schemas.openxmlformats.org/officeDocument/2006/relationships/hyperlink" Target="mailto:colin@cerege.fr" TargetMode="External"/><Relationship Id="rId8" Type="http://schemas.openxmlformats.org/officeDocument/2006/relationships/hyperlink" Target="mailto:renaud.fichez@ird.fr"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931253" y="313413"/>
            <a:ext cx="495221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p:cNvSpPr/>
          <p:nvPr/>
        </p:nvSpPr>
        <p:spPr>
          <a:xfrm>
            <a:off x="-424" y="0"/>
            <a:ext cx="4953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avec coin diagonal arrondi 48"/>
          <p:cNvSpPr/>
          <p:nvPr/>
        </p:nvSpPr>
        <p:spPr>
          <a:xfrm>
            <a:off x="139312" y="76830"/>
            <a:ext cx="4697819" cy="184470"/>
          </a:xfrm>
          <a:prstGeom prst="round2Diag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avec coin diagonal arrondi 49"/>
          <p:cNvSpPr/>
          <p:nvPr/>
        </p:nvSpPr>
        <p:spPr>
          <a:xfrm>
            <a:off x="111055" y="2967685"/>
            <a:ext cx="4697819" cy="184470"/>
          </a:xfrm>
          <a:prstGeom prst="round2Diag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avec coin diagonal arrondi 50"/>
          <p:cNvSpPr/>
          <p:nvPr/>
        </p:nvSpPr>
        <p:spPr>
          <a:xfrm>
            <a:off x="111055" y="4412426"/>
            <a:ext cx="4697819" cy="184470"/>
          </a:xfrm>
          <a:prstGeom prst="round2Diag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968476" y="4064661"/>
            <a:ext cx="1802304" cy="1351304"/>
          </a:xfrm>
          <a:prstGeom prst="parallelogram">
            <a:avLst>
              <a:gd name="adj" fmla="val 28588"/>
            </a:avLst>
          </a:prstGeom>
          <a:ln w="19050">
            <a:solidFill>
              <a:schemeClr val="bg1"/>
            </a:solidFill>
          </a:ln>
          <a:effectLst>
            <a:outerShdw blurRad="50800" dist="76200" dir="2700000" algn="tl" rotWithShape="0">
              <a:prstClr val="black">
                <a:alpha val="40000"/>
              </a:prstClr>
            </a:outerShdw>
          </a:effectLst>
        </p:spPr>
      </p:pic>
      <p:pic>
        <p:nvPicPr>
          <p:cNvPr id="7" name="Imag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46634" y="4730826"/>
            <a:ext cx="1845373" cy="1351304"/>
          </a:xfrm>
          <a:prstGeom prst="parallelogram">
            <a:avLst>
              <a:gd name="adj" fmla="val 25187"/>
            </a:avLst>
          </a:prstGeom>
          <a:ln w="19050">
            <a:solidFill>
              <a:schemeClr val="bg1"/>
            </a:solidFill>
          </a:ln>
          <a:effectLst>
            <a:outerShdw blurRad="50800" dist="76200" dir="2700000" algn="tl" rotWithShape="0">
              <a:prstClr val="black">
                <a:alpha val="40000"/>
              </a:prstClr>
            </a:outerShdw>
          </a:effectLst>
        </p:spPr>
      </p:pic>
      <p:pic>
        <p:nvPicPr>
          <p:cNvPr id="8" name="Imag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07571" y="4740128"/>
            <a:ext cx="1802231" cy="1351675"/>
          </a:xfrm>
          <a:prstGeom prst="parallelogram">
            <a:avLst>
              <a:gd name="adj" fmla="val 29414"/>
            </a:avLst>
          </a:prstGeom>
          <a:ln w="19050">
            <a:solidFill>
              <a:schemeClr val="bg1"/>
            </a:solidFill>
          </a:ln>
          <a:effectLst>
            <a:outerShdw blurRad="50800" dist="76200" dir="2700000" algn="tl" rotWithShape="0">
              <a:prstClr val="black">
                <a:alpha val="40000"/>
              </a:prstClr>
            </a:outerShdw>
          </a:effectLst>
        </p:spPr>
      </p:pic>
      <p:pic>
        <p:nvPicPr>
          <p:cNvPr id="10" name="Imag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44799" y="4064290"/>
            <a:ext cx="1802231" cy="1351675"/>
          </a:xfrm>
          <a:prstGeom prst="parallelogram">
            <a:avLst>
              <a:gd name="adj" fmla="val 27383"/>
            </a:avLst>
          </a:prstGeom>
          <a:ln w="19050">
            <a:solidFill>
              <a:schemeClr val="bg1"/>
            </a:solidFill>
          </a:ln>
          <a:effectLst>
            <a:outerShdw blurRad="50800" dist="76200" dir="2700000" algn="tl" rotWithShape="0">
              <a:prstClr val="black">
                <a:alpha val="40000"/>
              </a:prstClr>
            </a:outerShdw>
          </a:effectLst>
        </p:spPr>
      </p:pic>
      <p:sp>
        <p:nvSpPr>
          <p:cNvPr id="2" name="Titre 1"/>
          <p:cNvSpPr>
            <a:spLocks noGrp="1"/>
          </p:cNvSpPr>
          <p:nvPr>
            <p:ph type="ctrTitle"/>
          </p:nvPr>
        </p:nvSpPr>
        <p:spPr>
          <a:xfrm>
            <a:off x="5000583" y="3283783"/>
            <a:ext cx="4569245" cy="777689"/>
          </a:xfrm>
        </p:spPr>
        <p:txBody>
          <a:bodyPr anchor="t">
            <a:normAutofit/>
          </a:bodyPr>
          <a:lstStyle/>
          <a:p>
            <a:r>
              <a:rPr lang="fr-FR" sz="2000" b="1" dirty="0">
                <a:latin typeface="+mn-lt"/>
              </a:rPr>
              <a:t>Un Atelier international</a:t>
            </a:r>
            <a:br>
              <a:rPr lang="fr-FR" sz="2000" b="1" dirty="0">
                <a:latin typeface="+mn-lt"/>
              </a:rPr>
            </a:br>
            <a:r>
              <a:rPr lang="fr-FR" sz="2000" b="1" dirty="0">
                <a:latin typeface="+mn-lt"/>
              </a:rPr>
              <a:t> “Mines orphelines”</a:t>
            </a:r>
          </a:p>
        </p:txBody>
      </p:sp>
      <p:sp>
        <p:nvSpPr>
          <p:cNvPr id="4" name="Titre 1"/>
          <p:cNvSpPr txBox="1">
            <a:spLocks/>
          </p:cNvSpPr>
          <p:nvPr/>
        </p:nvSpPr>
        <p:spPr>
          <a:xfrm>
            <a:off x="5533515" y="6249264"/>
            <a:ext cx="3808417" cy="92214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b="1" dirty="0">
                <a:latin typeface="+mn-lt"/>
              </a:rPr>
              <a:t>Du 18 au 21 septembre 2019 </a:t>
            </a:r>
          </a:p>
          <a:p>
            <a:r>
              <a:rPr lang="fr-FR" sz="1800" b="1" dirty="0">
                <a:latin typeface="+mn-lt"/>
              </a:rPr>
              <a:t> Présidence de l’université de Meknès </a:t>
            </a:r>
          </a:p>
        </p:txBody>
      </p:sp>
      <p:sp>
        <p:nvSpPr>
          <p:cNvPr id="12" name="Titre 1"/>
          <p:cNvSpPr txBox="1">
            <a:spLocks/>
          </p:cNvSpPr>
          <p:nvPr/>
        </p:nvSpPr>
        <p:spPr>
          <a:xfrm>
            <a:off x="4882937" y="41782"/>
            <a:ext cx="4808731" cy="147196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fr-FR" sz="1400" dirty="0"/>
              <a:t>Première circulaire</a:t>
            </a:r>
          </a:p>
          <a:p>
            <a:pPr>
              <a:lnSpc>
                <a:spcPct val="100000"/>
              </a:lnSpc>
            </a:pPr>
            <a:r>
              <a:rPr lang="fr-FR" sz="1600" b="1" dirty="0">
                <a:latin typeface="+mn-lt"/>
              </a:rPr>
              <a:t>L’Université Moulay Ismail de Meknès</a:t>
            </a:r>
          </a:p>
          <a:p>
            <a:pPr>
              <a:lnSpc>
                <a:spcPct val="100000"/>
              </a:lnSpc>
            </a:pPr>
            <a:r>
              <a:rPr lang="fr-FR" sz="1600" b="1" dirty="0">
                <a:latin typeface="+mn-lt"/>
              </a:rPr>
              <a:t>Et</a:t>
            </a:r>
          </a:p>
          <a:p>
            <a:pPr>
              <a:lnSpc>
                <a:spcPct val="100000"/>
              </a:lnSpc>
            </a:pPr>
            <a:r>
              <a:rPr lang="fr-FR" sz="1600" b="1" dirty="0">
                <a:latin typeface="+mn-lt"/>
              </a:rPr>
              <a:t>L’institut de Recherche pour le Développement (IRD)</a:t>
            </a:r>
          </a:p>
          <a:p>
            <a:pPr>
              <a:lnSpc>
                <a:spcPct val="100000"/>
              </a:lnSpc>
            </a:pPr>
            <a:endParaRPr lang="fr-FR" sz="1200" b="1" dirty="0">
              <a:latin typeface="+mn-lt"/>
            </a:endParaRPr>
          </a:p>
          <a:p>
            <a:pPr>
              <a:lnSpc>
                <a:spcPct val="100000"/>
              </a:lnSpc>
            </a:pPr>
            <a:r>
              <a:rPr lang="fr-FR" sz="1200" b="1" dirty="0">
                <a:latin typeface="+mn-lt"/>
              </a:rPr>
              <a:t>Organisent en partenariat avec </a:t>
            </a:r>
          </a:p>
          <a:p>
            <a:pPr>
              <a:lnSpc>
                <a:spcPct val="100000"/>
              </a:lnSpc>
            </a:pPr>
            <a:endParaRPr lang="fr-FR" sz="1200" b="1" dirty="0">
              <a:latin typeface="+mn-lt"/>
            </a:endParaRPr>
          </a:p>
        </p:txBody>
      </p:sp>
      <p:sp>
        <p:nvSpPr>
          <p:cNvPr id="13" name="Titre 1"/>
          <p:cNvSpPr txBox="1">
            <a:spLocks/>
          </p:cNvSpPr>
          <p:nvPr/>
        </p:nvSpPr>
        <p:spPr>
          <a:xfrm>
            <a:off x="4667492" y="1505833"/>
            <a:ext cx="5291191" cy="185616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fr-FR" sz="1200" b="1" dirty="0"/>
              <a:t>Les universités </a:t>
            </a:r>
            <a:r>
              <a:rPr lang="fr-FR" sz="1200" b="1" dirty="0" smtClean="0"/>
              <a:t>Mohammed </a:t>
            </a:r>
            <a:r>
              <a:rPr lang="fr-FR" sz="1200" b="1" dirty="0"/>
              <a:t>V </a:t>
            </a:r>
            <a:r>
              <a:rPr lang="fr-FR" sz="1200" b="1" dirty="0" smtClean="0"/>
              <a:t>de </a:t>
            </a:r>
            <a:r>
              <a:rPr lang="fr-FR" sz="1200" b="1" dirty="0"/>
              <a:t>Rabat, Cadi Ayyad de Marrakech, </a:t>
            </a:r>
            <a:endParaRPr lang="fr-FR" sz="1200" b="1" dirty="0" smtClean="0"/>
          </a:p>
          <a:p>
            <a:pPr>
              <a:lnSpc>
                <a:spcPct val="100000"/>
              </a:lnSpc>
            </a:pPr>
            <a:r>
              <a:rPr lang="fr-FR" sz="1200" b="1" dirty="0" smtClean="0"/>
              <a:t>Mohammed </a:t>
            </a:r>
            <a:r>
              <a:rPr lang="fr-FR" sz="1200" b="1" dirty="0"/>
              <a:t>VI Polytechnique de Benguérir ,</a:t>
            </a:r>
          </a:p>
          <a:p>
            <a:pPr>
              <a:lnSpc>
                <a:spcPct val="100000"/>
              </a:lnSpc>
            </a:pPr>
            <a:r>
              <a:rPr lang="fr-FR" sz="1200" b="1" dirty="0"/>
              <a:t>l’Ecole Nationale Supérieure des Mines de Rabat, </a:t>
            </a:r>
            <a:endParaRPr lang="fr-FR" sz="1200" b="1" dirty="0" smtClean="0"/>
          </a:p>
          <a:p>
            <a:pPr>
              <a:lnSpc>
                <a:spcPct val="100000"/>
              </a:lnSpc>
            </a:pPr>
            <a:r>
              <a:rPr lang="fr-FR" sz="1200" b="1" dirty="0" smtClean="0"/>
              <a:t>Le  Centre régional des métiers de l’éducation et de la formation de Rabat,</a:t>
            </a:r>
            <a:endParaRPr lang="fr-FR" sz="1200" b="1" dirty="0"/>
          </a:p>
          <a:p>
            <a:pPr>
              <a:lnSpc>
                <a:spcPct val="100000"/>
              </a:lnSpc>
            </a:pPr>
            <a:r>
              <a:rPr lang="fr-FR" sz="1200" b="1" dirty="0"/>
              <a:t>l’institut national d’aménagement et d’urbanisme de Rabat, </a:t>
            </a:r>
          </a:p>
          <a:p>
            <a:pPr>
              <a:lnSpc>
                <a:spcPct val="100000"/>
              </a:lnSpc>
            </a:pPr>
            <a:r>
              <a:rPr lang="fr-FR" sz="1200" b="1" dirty="0"/>
              <a:t>l’institut national polytechnique Houphouët-Boigny  et </a:t>
            </a:r>
          </a:p>
          <a:p>
            <a:pPr>
              <a:lnSpc>
                <a:spcPct val="100000"/>
              </a:lnSpc>
            </a:pPr>
            <a:r>
              <a:rPr lang="fr-FR" sz="1200" b="1" dirty="0"/>
              <a:t>le centre  d’excellence africain « Mines et environnement minier » </a:t>
            </a:r>
          </a:p>
          <a:p>
            <a:pPr>
              <a:lnSpc>
                <a:spcPct val="100000"/>
              </a:lnSpc>
            </a:pPr>
            <a:r>
              <a:rPr lang="fr-FR" sz="1200" b="1" dirty="0"/>
              <a:t>de Yamoussoukro, Côte d’Ivoire, </a:t>
            </a:r>
          </a:p>
          <a:p>
            <a:pPr>
              <a:lnSpc>
                <a:spcPct val="100000"/>
              </a:lnSpc>
            </a:pPr>
            <a:r>
              <a:rPr lang="fr-FR" sz="1200" b="1" dirty="0"/>
              <a:t>le réseau AMEDEE et le programme SEP2D</a:t>
            </a:r>
          </a:p>
          <a:p>
            <a:pPr>
              <a:lnSpc>
                <a:spcPct val="100000"/>
              </a:lnSpc>
            </a:pPr>
            <a:endParaRPr lang="fr-FR" sz="1300" dirty="0"/>
          </a:p>
        </p:txBody>
      </p:sp>
      <p:sp>
        <p:nvSpPr>
          <p:cNvPr id="3" name="ZoneTexte 2"/>
          <p:cNvSpPr txBox="1"/>
          <p:nvPr/>
        </p:nvSpPr>
        <p:spPr>
          <a:xfrm>
            <a:off x="329175" y="19618"/>
            <a:ext cx="4497226" cy="6032421"/>
          </a:xfrm>
          <a:prstGeom prst="rect">
            <a:avLst/>
          </a:prstGeom>
          <a:noFill/>
        </p:spPr>
        <p:txBody>
          <a:bodyPr wrap="square" rtlCol="0">
            <a:spAutoFit/>
          </a:bodyPr>
          <a:lstStyle/>
          <a:p>
            <a:r>
              <a:rPr lang="fr-FR" sz="1400" b="1" dirty="0"/>
              <a:t>Comité d’organisation </a:t>
            </a:r>
            <a:endParaRPr lang="fr-FR" sz="1400" dirty="0"/>
          </a:p>
          <a:p>
            <a:pPr marL="171450" indent="-171450">
              <a:buFont typeface="Arial" charset="0"/>
              <a:buChar char="•"/>
            </a:pPr>
            <a:endParaRPr lang="fr-FR" sz="1100" dirty="0"/>
          </a:p>
          <a:p>
            <a:pPr marL="171450" indent="-171450">
              <a:buFont typeface="Arial" charset="0"/>
              <a:buChar char="•"/>
            </a:pPr>
            <a:r>
              <a:rPr lang="fr-FR" sz="1100" dirty="0"/>
              <a:t>Université Moulay Ismail de Meknès : Abdelilah DEKAYIR, Mohamed </a:t>
            </a:r>
            <a:r>
              <a:rPr lang="fr-FR" sz="1100" dirty="0" smtClean="0"/>
              <a:t>ROUAI, </a:t>
            </a:r>
            <a:endParaRPr lang="fr-FR" sz="1100" dirty="0"/>
          </a:p>
          <a:p>
            <a:pPr marL="171450" indent="-171450">
              <a:buFont typeface="Arial" charset="0"/>
              <a:buChar char="•"/>
            </a:pPr>
            <a:r>
              <a:rPr lang="fr-FR" sz="1100" dirty="0"/>
              <a:t>Université </a:t>
            </a:r>
            <a:r>
              <a:rPr lang="fr-FR" sz="1100" dirty="0" smtClean="0"/>
              <a:t>Mohammed </a:t>
            </a:r>
            <a:r>
              <a:rPr lang="fr-FR" sz="1100" dirty="0"/>
              <a:t>V de Rabat :  Mouna FAHR, Abdelaziz SMOUNI, Najib BENDAOU, Jamal AURAG </a:t>
            </a:r>
            <a:endParaRPr lang="fr-FR" sz="1100" dirty="0" smtClean="0"/>
          </a:p>
          <a:p>
            <a:pPr marL="171450" indent="-171450">
              <a:buFont typeface="Arial" charset="0"/>
              <a:buChar char="•"/>
            </a:pPr>
            <a:r>
              <a:rPr lang="fr-FR" sz="1100" dirty="0"/>
              <a:t>Mines-Rabat : Mariam El ADNANI </a:t>
            </a:r>
            <a:endParaRPr lang="fr-FR" sz="1100" dirty="0" smtClean="0"/>
          </a:p>
          <a:p>
            <a:pPr marL="171450" indent="-171450">
              <a:buFont typeface="Arial" charset="0"/>
              <a:buChar char="•"/>
            </a:pPr>
            <a:r>
              <a:rPr lang="fr-FR" sz="1100" dirty="0" smtClean="0"/>
              <a:t>CRMEF</a:t>
            </a:r>
            <a:r>
              <a:rPr lang="fr-FR" sz="1100" i="1" dirty="0" smtClean="0"/>
              <a:t>, </a:t>
            </a:r>
            <a:r>
              <a:rPr lang="fr-FR" sz="1100" dirty="0" smtClean="0"/>
              <a:t>EGE</a:t>
            </a:r>
            <a:r>
              <a:rPr lang="fr-FR" sz="1100" i="1" dirty="0" smtClean="0"/>
              <a:t>, </a:t>
            </a:r>
            <a:r>
              <a:rPr lang="fr-FR" sz="1100" dirty="0" smtClean="0"/>
              <a:t>Rabat</a:t>
            </a:r>
            <a:r>
              <a:rPr lang="fr-FR" sz="1100" i="1" dirty="0" smtClean="0"/>
              <a:t>: </a:t>
            </a:r>
            <a:r>
              <a:rPr lang="fr-FR" sz="1100" dirty="0" smtClean="0"/>
              <a:t>Moulay </a:t>
            </a:r>
            <a:r>
              <a:rPr lang="fr-FR" sz="1100" dirty="0" err="1"/>
              <a:t>Lâarabi</a:t>
            </a:r>
            <a:r>
              <a:rPr lang="fr-FR" sz="1100" dirty="0"/>
              <a:t> EL </a:t>
            </a:r>
            <a:r>
              <a:rPr lang="fr-FR" sz="1100" dirty="0" smtClean="0"/>
              <a:t>HACHIMI</a:t>
            </a:r>
          </a:p>
          <a:p>
            <a:pPr marL="171450" indent="-171450">
              <a:buFont typeface="Arial" charset="0"/>
              <a:buChar char="•"/>
            </a:pPr>
            <a:r>
              <a:rPr lang="fr-FR" sz="1100" dirty="0" smtClean="0"/>
              <a:t>Université </a:t>
            </a:r>
            <a:r>
              <a:rPr lang="fr-FR" sz="1100" dirty="0"/>
              <a:t>Cadi Ayyad de Marrakech :  Rachid </a:t>
            </a:r>
            <a:r>
              <a:rPr lang="fr-FR" sz="1100" dirty="0" smtClean="0"/>
              <a:t>HAKOU</a:t>
            </a:r>
            <a:endParaRPr lang="fr-FR" sz="1100" dirty="0"/>
          </a:p>
          <a:p>
            <a:pPr marL="171450" indent="-171450">
              <a:buFont typeface="Arial" charset="0"/>
              <a:buChar char="•"/>
            </a:pPr>
            <a:r>
              <a:rPr lang="fr-FR" sz="1100" dirty="0"/>
              <a:t>Université Mohammed VI Polytechnique – </a:t>
            </a:r>
            <a:r>
              <a:rPr lang="fr-FR" sz="1100" dirty="0" err="1"/>
              <a:t>Benguérir</a:t>
            </a:r>
            <a:r>
              <a:rPr lang="fr-FR" sz="1100" dirty="0"/>
              <a:t> </a:t>
            </a:r>
            <a:r>
              <a:rPr lang="fr-FR" sz="1100" dirty="0" smtClean="0"/>
              <a:t>: </a:t>
            </a:r>
            <a:r>
              <a:rPr lang="fr-FR" sz="1100" dirty="0"/>
              <a:t>Yassine TAHA </a:t>
            </a:r>
          </a:p>
          <a:p>
            <a:pPr marL="171450" indent="-171450">
              <a:buFont typeface="Arial" charset="0"/>
              <a:buChar char="•"/>
            </a:pPr>
            <a:r>
              <a:rPr lang="en-US" sz="1100" dirty="0"/>
              <a:t>IN-PHB et CEA MEM Yamoussoukro, Côte d’Ivoire: Alphonse YAO</a:t>
            </a:r>
            <a:endParaRPr lang="fr-FR" sz="1100" dirty="0"/>
          </a:p>
          <a:p>
            <a:pPr marL="171450" indent="-171450">
              <a:buFont typeface="Arial" charset="0"/>
              <a:buChar char="•"/>
            </a:pPr>
            <a:r>
              <a:rPr lang="fr-FR" sz="1100" dirty="0"/>
              <a:t>SEP2D : Jean-Pierre PROFIZI,</a:t>
            </a:r>
          </a:p>
          <a:p>
            <a:pPr marL="171450" indent="-171450">
              <a:buFont typeface="Arial" charset="0"/>
              <a:buChar char="•"/>
            </a:pPr>
            <a:r>
              <a:rPr lang="fr-FR" sz="1100" dirty="0"/>
              <a:t>IRD : 	</a:t>
            </a:r>
          </a:p>
          <a:p>
            <a:pPr marL="628650" lvl="1" indent="-171450">
              <a:buFont typeface="Arial" charset="0"/>
              <a:buChar char="•"/>
            </a:pPr>
            <a:r>
              <a:rPr lang="fr-FR" sz="1100" dirty="0"/>
              <a:t>Départements scientifiques de l’IRD (DISCO et SOC),             Renaud FICHEZ, représentant de l’IRD au Maroc </a:t>
            </a:r>
          </a:p>
          <a:p>
            <a:pPr marL="628650" lvl="1" indent="-171450">
              <a:buFont typeface="Arial" charset="0"/>
              <a:buChar char="•"/>
            </a:pPr>
            <a:r>
              <a:rPr lang="fr-FR" sz="1100" dirty="0"/>
              <a:t>Raphaëlle CHEVRILLON GUIBERT (PRODIG et INAU)</a:t>
            </a:r>
          </a:p>
          <a:p>
            <a:pPr marL="628650" lvl="1" indent="-171450">
              <a:buFont typeface="Arial" charset="0"/>
              <a:buChar char="•"/>
            </a:pPr>
            <a:r>
              <a:rPr lang="fr-FR" sz="1100" dirty="0"/>
              <a:t>Fabrice COLIN (CEREGE) (coordination générale</a:t>
            </a:r>
            <a:r>
              <a:rPr lang="fr-FR" sz="1100" dirty="0" smtClean="0"/>
              <a:t>) </a:t>
            </a:r>
            <a:endParaRPr lang="fr-FR" sz="1400" b="1" dirty="0" smtClean="0"/>
          </a:p>
          <a:p>
            <a:r>
              <a:rPr lang="fr-FR" sz="1400" b="1" dirty="0" smtClean="0"/>
              <a:t>Secrétariat</a:t>
            </a:r>
            <a:endParaRPr lang="fr-FR" sz="1100" b="1" dirty="0" smtClean="0"/>
          </a:p>
          <a:p>
            <a:pPr marL="171450" indent="-171450">
              <a:buFont typeface="Arial" charset="0"/>
              <a:buChar char="•"/>
            </a:pPr>
            <a:endParaRPr lang="fr-FR" sz="1100" dirty="0" smtClean="0"/>
          </a:p>
          <a:p>
            <a:pPr marL="171450" indent="-171450">
              <a:buFont typeface="Arial" charset="0"/>
              <a:buChar char="•"/>
            </a:pPr>
            <a:r>
              <a:rPr lang="fr-FR" sz="1100" dirty="0" smtClean="0"/>
              <a:t>Equipe </a:t>
            </a:r>
            <a:r>
              <a:rPr lang="fr-FR" sz="1100" dirty="0"/>
              <a:t>du Pr Abdelilah DEKAYIR de l’université Moulay Ismail de Meknès </a:t>
            </a:r>
          </a:p>
          <a:p>
            <a:pPr marL="171450" indent="-171450">
              <a:buFont typeface="Arial" charset="0"/>
              <a:buChar char="•"/>
            </a:pPr>
            <a:r>
              <a:rPr lang="fr-FR" sz="1100" dirty="0"/>
              <a:t>Jeune équipe IRD-Université </a:t>
            </a:r>
            <a:r>
              <a:rPr lang="fr-FR" sz="1100" dirty="0" smtClean="0"/>
              <a:t>Mohammed </a:t>
            </a:r>
            <a:r>
              <a:rPr lang="fr-FR" sz="1100" dirty="0"/>
              <a:t>V de Rabat « Phytomet» (Phytoremédiation et restauration des sols dégradés par l’activité minière /Biotechnologies), Pr Mouna FAHR </a:t>
            </a:r>
          </a:p>
          <a:p>
            <a:pPr marL="171450" indent="-171450">
              <a:buFont typeface="Arial" charset="0"/>
              <a:buChar char="•"/>
            </a:pPr>
            <a:r>
              <a:rPr lang="fr-FR" sz="1100" dirty="0"/>
              <a:t>R</a:t>
            </a:r>
            <a:r>
              <a:rPr lang="fr-FR" sz="1100" dirty="0" smtClean="0"/>
              <a:t>eprésentation </a:t>
            </a:r>
            <a:r>
              <a:rPr lang="fr-FR" sz="1100" dirty="0"/>
              <a:t>IRD du </a:t>
            </a:r>
            <a:r>
              <a:rPr lang="fr-FR" sz="1100" dirty="0" smtClean="0"/>
              <a:t>Maroc</a:t>
            </a:r>
            <a:endParaRPr lang="fr-FR" sz="1100" dirty="0"/>
          </a:p>
          <a:p>
            <a:r>
              <a:rPr lang="fr-FR" sz="1200" dirty="0"/>
              <a:t> </a:t>
            </a:r>
          </a:p>
          <a:p>
            <a:r>
              <a:rPr lang="fr-FR" sz="1400" b="1" dirty="0"/>
              <a:t>Participants (40)</a:t>
            </a:r>
            <a:endParaRPr lang="fr-FR" sz="1200" b="1" dirty="0"/>
          </a:p>
          <a:p>
            <a:endParaRPr lang="fr-FR" sz="1100" dirty="0" smtClean="0"/>
          </a:p>
          <a:p>
            <a:r>
              <a:rPr lang="fr-FR" sz="1100" dirty="0" smtClean="0"/>
              <a:t>Doctorants</a:t>
            </a:r>
            <a:r>
              <a:rPr lang="fr-FR" sz="1100" dirty="0"/>
              <a:t>, chercheurs, enseignants chercheurs, ingénieurs et techniciens (public et privés), services ministériels (Maghreb, Afrique de l’ouest, Afrique francophone, Europe, </a:t>
            </a:r>
            <a:r>
              <a:rPr lang="fr-FR" sz="1100" dirty="0" smtClean="0"/>
              <a:t>Australie, canada)</a:t>
            </a:r>
            <a:endParaRPr lang="fr-FR" sz="1100" dirty="0"/>
          </a:p>
          <a:p>
            <a:endParaRPr lang="fr-FR" sz="1100" dirty="0"/>
          </a:p>
          <a:p>
            <a:pPr algn="ctr"/>
            <a:endParaRPr lang="fr-FR" sz="1200" b="1" dirty="0"/>
          </a:p>
          <a:p>
            <a:endParaRPr lang="fr-FR" sz="1200" dirty="0"/>
          </a:p>
        </p:txBody>
      </p:sp>
      <p:sp>
        <p:nvSpPr>
          <p:cNvPr id="28" name="Rectangle avec coin diagonal arrondi 27"/>
          <p:cNvSpPr/>
          <p:nvPr/>
        </p:nvSpPr>
        <p:spPr>
          <a:xfrm>
            <a:off x="125954" y="5439212"/>
            <a:ext cx="4697819" cy="184470"/>
          </a:xfrm>
          <a:prstGeom prst="round2Diag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tx1"/>
                </a:solidFill>
              </a:rPr>
              <a:t>    Partenaires</a:t>
            </a:r>
          </a:p>
        </p:txBody>
      </p:sp>
      <p:sp>
        <p:nvSpPr>
          <p:cNvPr id="30" name="Rectangle 29"/>
          <p:cNvSpPr/>
          <p:nvPr/>
        </p:nvSpPr>
        <p:spPr>
          <a:xfrm>
            <a:off x="111225" y="5654273"/>
            <a:ext cx="4708549" cy="1210433"/>
          </a:xfrm>
          <a:prstGeom prst="rect">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2" name="Picture 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34111" y="5762598"/>
            <a:ext cx="975688" cy="477003"/>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 32"/>
          <p:cNvPicPr>
            <a:picLocks noChangeAspect="1"/>
          </p:cNvPicPr>
          <p:nvPr/>
        </p:nvPicPr>
        <p:blipFill rotWithShape="1">
          <a:blip r:embed="rId7"/>
          <a:srcRect l="51797" t="5216" r="5433" b="5103"/>
          <a:stretch/>
        </p:blipFill>
        <p:spPr>
          <a:xfrm>
            <a:off x="2277974" y="5657843"/>
            <a:ext cx="503794" cy="558356"/>
          </a:xfrm>
          <a:prstGeom prst="rect">
            <a:avLst/>
          </a:prstGeom>
        </p:spPr>
      </p:pic>
      <p:pic>
        <p:nvPicPr>
          <p:cNvPr id="34" name="Image 33"/>
          <p:cNvPicPr>
            <a:picLocks noChangeAspect="1"/>
          </p:cNvPicPr>
          <p:nvPr/>
        </p:nvPicPr>
        <p:blipFill rotWithShape="1">
          <a:blip r:embed="rId8"/>
          <a:srcRect r="7744"/>
          <a:stretch/>
        </p:blipFill>
        <p:spPr>
          <a:xfrm>
            <a:off x="3057221" y="5686411"/>
            <a:ext cx="752345" cy="501220"/>
          </a:xfrm>
          <a:prstGeom prst="rect">
            <a:avLst/>
          </a:prstGeom>
        </p:spPr>
      </p:pic>
      <p:pic>
        <p:nvPicPr>
          <p:cNvPr id="35" name="Image 34"/>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146398" y="5738396"/>
            <a:ext cx="521094" cy="521094"/>
          </a:xfrm>
          <a:prstGeom prst="rect">
            <a:avLst/>
          </a:prstGeom>
          <a:noFill/>
          <a:extLst>
            <a:ext uri="{909E8E84-426E-40DD-AFC4-6F175D3DCCD1}">
              <a14:hiddenFill xmlns:a14="http://schemas.microsoft.com/office/drawing/2010/main">
                <a:solidFill>
                  <a:srgbClr val="FFFFFF"/>
                </a:solidFill>
              </a14:hiddenFill>
            </a:ext>
          </a:extLst>
        </p:spPr>
      </p:pic>
      <p:pic>
        <p:nvPicPr>
          <p:cNvPr id="36" name="Image 35"/>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95000" y="6400818"/>
            <a:ext cx="594381" cy="445212"/>
          </a:xfrm>
          <a:prstGeom prst="rect">
            <a:avLst/>
          </a:prstGeom>
        </p:spPr>
      </p:pic>
      <p:pic>
        <p:nvPicPr>
          <p:cNvPr id="37" name="Picture 3" descr="ESMG.pn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674979" y="6361577"/>
            <a:ext cx="527014" cy="527014"/>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 37" descr="images-2.jpe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380839" y="6380359"/>
            <a:ext cx="631616" cy="465671"/>
          </a:xfrm>
          <a:prstGeom prst="rect">
            <a:avLst/>
          </a:prstGeom>
          <a:noFill/>
          <a:extLst>
            <a:ext uri="{909E8E84-426E-40DD-AFC4-6F175D3DCCD1}">
              <a14:hiddenFill xmlns:a14="http://schemas.microsoft.com/office/drawing/2010/main">
                <a:solidFill>
                  <a:srgbClr val="FFFFFF"/>
                </a:solidFill>
              </a14:hiddenFill>
            </a:ext>
          </a:extLst>
        </p:spPr>
      </p:pic>
      <p:pic>
        <p:nvPicPr>
          <p:cNvPr id="39" name="Image 4"/>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288088" y="6341602"/>
            <a:ext cx="559432" cy="516398"/>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 39"/>
          <p:cNvPicPr>
            <a:picLocks noChangeAspect="1" noChangeArrowheads="1"/>
          </p:cNvPicPr>
          <p:nvPr/>
        </p:nvPicPr>
        <p:blipFill>
          <a:blip r:embed="rId14" cstate="print">
            <a:extLst>
              <a:ext uri="{28A0092B-C50C-407E-A947-70E740481C1C}">
                <a14:useLocalDpi xmlns:a14="http://schemas.microsoft.com/office/drawing/2010/main"/>
              </a:ext>
            </a:extLst>
          </a:blip>
          <a:srcRect t="19698" b="8978"/>
          <a:stretch>
            <a:fillRect/>
          </a:stretch>
        </p:blipFill>
        <p:spPr bwMode="auto">
          <a:xfrm>
            <a:off x="154993" y="5753837"/>
            <a:ext cx="779323" cy="476899"/>
          </a:xfrm>
          <a:prstGeom prst="rect">
            <a:avLst/>
          </a:prstGeom>
          <a:noFill/>
          <a:extLst>
            <a:ext uri="{909E8E84-426E-40DD-AFC4-6F175D3DCCD1}">
              <a14:hiddenFill xmlns:a14="http://schemas.microsoft.com/office/drawing/2010/main">
                <a:solidFill>
                  <a:srgbClr val="FFFFFF"/>
                </a:solidFill>
              </a14:hiddenFill>
            </a:ext>
          </a:extLst>
        </p:spPr>
      </p:pic>
      <p:pic>
        <p:nvPicPr>
          <p:cNvPr id="52" name="Image 51"/>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37989" y="6333730"/>
            <a:ext cx="517811" cy="53664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16"/>
          <a:stretch>
            <a:fillRect/>
          </a:stretch>
        </p:blipFill>
        <p:spPr>
          <a:xfrm>
            <a:off x="111055" y="6400818"/>
            <a:ext cx="772466" cy="445212"/>
          </a:xfrm>
          <a:prstGeom prst="rect">
            <a:avLst/>
          </a:prstGeom>
        </p:spPr>
      </p:pic>
    </p:spTree>
    <p:extLst>
      <p:ext uri="{BB962C8B-B14F-4D97-AF65-F5344CB8AC3E}">
        <p14:creationId xmlns:p14="http://schemas.microsoft.com/office/powerpoint/2010/main" val="704833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7033" y="-3117"/>
            <a:ext cx="9948585"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avec coin diagonal arrondi 44"/>
          <p:cNvSpPr/>
          <p:nvPr/>
        </p:nvSpPr>
        <p:spPr>
          <a:xfrm>
            <a:off x="-13020" y="2865744"/>
            <a:ext cx="4697819" cy="184470"/>
          </a:xfrm>
          <a:prstGeom prst="round2Diag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avec coin diagonal arrondi 45"/>
          <p:cNvSpPr/>
          <p:nvPr/>
        </p:nvSpPr>
        <p:spPr>
          <a:xfrm>
            <a:off x="17033" y="4376571"/>
            <a:ext cx="4697819" cy="184470"/>
          </a:xfrm>
          <a:prstGeom prst="round2Diag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avec coin diagonal arrondi 46"/>
          <p:cNvSpPr/>
          <p:nvPr/>
        </p:nvSpPr>
        <p:spPr>
          <a:xfrm>
            <a:off x="5250766" y="3478053"/>
            <a:ext cx="4697819" cy="184470"/>
          </a:xfrm>
          <a:prstGeom prst="round2Diag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avec coin diagonal arrondi 47"/>
          <p:cNvSpPr/>
          <p:nvPr/>
        </p:nvSpPr>
        <p:spPr>
          <a:xfrm>
            <a:off x="5208181" y="125379"/>
            <a:ext cx="4697819" cy="184470"/>
          </a:xfrm>
          <a:prstGeom prst="round2Diag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avec coin diagonal arrondi 22"/>
          <p:cNvSpPr/>
          <p:nvPr/>
        </p:nvSpPr>
        <p:spPr>
          <a:xfrm>
            <a:off x="17033" y="116962"/>
            <a:ext cx="4697819" cy="184470"/>
          </a:xfrm>
          <a:prstGeom prst="round2Diag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p:cNvSpPr>
            <a:spLocks noChangeArrowheads="1"/>
          </p:cNvSpPr>
          <p:nvPr/>
        </p:nvSpPr>
        <p:spPr bwMode="auto">
          <a:xfrm>
            <a:off x="83542" y="66157"/>
            <a:ext cx="4673895" cy="650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Autofit/>
          </a:bodyPr>
          <a:lstStyle/>
          <a:p>
            <a:pPr algn="just" eaLnBrk="0" fontAlgn="base" hangingPunct="0">
              <a:spcBef>
                <a:spcPct val="0"/>
              </a:spcBef>
              <a:spcAft>
                <a:spcPct val="0"/>
              </a:spcAft>
            </a:pPr>
            <a:r>
              <a:rPr lang="x-none" altLang="x-none" sz="1200" b="1" i="1" dirty="0">
                <a:ea typeface="Times" charset="0"/>
                <a:cs typeface="Times New Roman" charset="0"/>
              </a:rPr>
              <a:t>Contexte</a:t>
            </a:r>
          </a:p>
          <a:p>
            <a:pPr marL="0" marR="0" lvl="0" indent="0" algn="just" defTabSz="914400" rtl="0" eaLnBrk="0" fontAlgn="base" latinLnBrk="0" hangingPunct="0">
              <a:spcBef>
                <a:spcPct val="0"/>
              </a:spcBef>
              <a:spcAft>
                <a:spcPct val="0"/>
              </a:spcAft>
              <a:buClrTx/>
              <a:buSzTx/>
              <a:buFontTx/>
              <a:buNone/>
              <a:tabLst/>
            </a:pPr>
            <a:endParaRPr kumimoji="0" lang="fr-FR" altLang="x-none" sz="900" b="0" i="0" u="none" strike="noStrike" cap="none" normalizeH="0" baseline="0" dirty="0">
              <a:ln>
                <a:noFill/>
              </a:ln>
              <a:solidFill>
                <a:schemeClr val="tx1"/>
              </a:solidFill>
              <a:effectLst/>
              <a:ea typeface="Times" charset="0"/>
              <a:cs typeface="Times New Roman" charset="0"/>
            </a:endParaRPr>
          </a:p>
          <a:p>
            <a:pPr marL="0" marR="0" lvl="0" indent="0" algn="just" defTabSz="914400" rtl="0" eaLnBrk="0" fontAlgn="base" latinLnBrk="0" hangingPunct="0">
              <a:spcBef>
                <a:spcPct val="0"/>
              </a:spcBef>
              <a:spcAft>
                <a:spcPct val="0"/>
              </a:spcAft>
              <a:buClrTx/>
              <a:buSzTx/>
              <a:buFontTx/>
              <a:buNone/>
              <a:tabLst/>
            </a:pPr>
            <a:r>
              <a:rPr kumimoji="0" lang="x-none" altLang="x-none" sz="1000" b="0" i="0" u="none" strike="noStrike" cap="none" normalizeH="0" baseline="0" dirty="0">
                <a:ln>
                  <a:noFill/>
                </a:ln>
                <a:solidFill>
                  <a:schemeClr val="tx1"/>
                </a:solidFill>
                <a:effectLst/>
                <a:ea typeface="Times" charset="0"/>
                <a:cs typeface="Times New Roman" charset="0"/>
              </a:rPr>
              <a:t>L’activité minière extractive impacte de manière significative l’économie en particulier dans les pays méditerranéens et les pays de la ceinture tropicale. </a:t>
            </a:r>
            <a:r>
              <a:rPr lang="fr-FR" altLang="x-none" sz="1000" dirty="0" bmk="">
                <a:ea typeface="Times" charset="0"/>
                <a:cs typeface="Times New Roman" charset="0"/>
              </a:rPr>
              <a:t>L</a:t>
            </a:r>
            <a:r>
              <a:rPr kumimoji="0" lang="x-none" altLang="x-none" sz="1000" b="0" i="0" strike="noStrike" cap="none" normalizeH="0" baseline="0" dirty="0" bmk="">
                <a:ln>
                  <a:noFill/>
                </a:ln>
                <a:effectLst/>
                <a:ea typeface="Times" charset="0"/>
                <a:cs typeface="Times New Roman" charset="0"/>
              </a:rPr>
              <a:t>a production minière représente à ce jour 24 % du PIB de l’Afrique, 9,9 % de celui de l’Amérique latine et 20,4 % de celui de l’Asie. À elle seule, l’Afrique totalise 30 % des réserves planétaires de minerais</a:t>
            </a:r>
            <a:r>
              <a:rPr kumimoji="0" lang="fr-FR" altLang="x-none" sz="1000" b="0" i="0" strike="noStrike" cap="none" normalizeH="0" baseline="0" dirty="0" bmk="">
                <a:ln>
                  <a:noFill/>
                </a:ln>
                <a:effectLst/>
                <a:ea typeface="Times" charset="0"/>
                <a:cs typeface="Times New Roman" charset="0"/>
              </a:rPr>
              <a:t>.</a:t>
            </a:r>
            <a:r>
              <a:rPr kumimoji="0" lang="fr-FR" altLang="x-none" sz="1000" b="0" i="0" strike="noStrike" cap="none" normalizeH="0" dirty="0" bmk="">
                <a:ln>
                  <a:noFill/>
                </a:ln>
                <a:effectLst/>
                <a:ea typeface="Times" charset="0"/>
                <a:cs typeface="Times New Roman" charset="0"/>
              </a:rPr>
              <a:t> </a:t>
            </a:r>
            <a:r>
              <a:rPr kumimoji="0" lang="x-none" altLang="x-none" sz="1000" b="0" i="0" strike="noStrike" cap="none" normalizeH="0" baseline="0" dirty="0" bmk="">
                <a:ln>
                  <a:noFill/>
                </a:ln>
                <a:effectLst/>
                <a:ea typeface="Times" charset="0"/>
                <a:cs typeface="Times New Roman" charset="0"/>
              </a:rPr>
              <a:t>Rien qu’entre 2000 et 2008, la valeur créée par les ressources naturelles en Afrique est passée de 39,2 milliards à 240 milliards de dollars. Au Maroc, le poids de l’activité minière représente actuellement environ 10% du PIB national.</a:t>
            </a:r>
            <a:endParaRPr kumimoji="0" lang="x-none" altLang="x-none" sz="1000" b="0" i="0" strike="noStrike" cap="none" normalizeH="0" baseline="0" dirty="0" bmk="">
              <a:ln>
                <a:noFill/>
              </a:ln>
              <a:solidFill>
                <a:schemeClr val="tx1"/>
              </a:solidFill>
              <a:effectLst/>
              <a:ea typeface="Times" charset="0"/>
              <a:cs typeface="Times New Roman" charset="0"/>
            </a:endParaRPr>
          </a:p>
          <a:p>
            <a:pPr marL="0" marR="0" lvl="0" indent="0" algn="just" defTabSz="914400" rtl="0" eaLnBrk="0" fontAlgn="base" latinLnBrk="0" hangingPunct="0">
              <a:spcBef>
                <a:spcPct val="0"/>
              </a:spcBef>
              <a:spcAft>
                <a:spcPct val="0"/>
              </a:spcAft>
              <a:buClrTx/>
              <a:buSzTx/>
              <a:buFontTx/>
              <a:buNone/>
              <a:tabLst/>
            </a:pPr>
            <a:r>
              <a:rPr kumimoji="0" lang="x-none" altLang="x-none" sz="1000" b="0" i="0" u="none" strike="noStrike" cap="none" normalizeH="0" baseline="0" dirty="0" bmk="">
                <a:ln>
                  <a:noFill/>
                </a:ln>
                <a:solidFill>
                  <a:schemeClr val="tx1"/>
                </a:solidFill>
                <a:effectLst/>
                <a:ea typeface="Times" charset="0"/>
                <a:cs typeface="Times New Roman" charset="0"/>
              </a:rPr>
              <a:t>Parallèlement, l’extraction des ressources minières non durables comporte de nombreux risques écologiques, économiques et sociétaux, incluant les impacts locaux (écosystèmes, biodiversité, aquifères, économie de syndrome hollandais, perte d’identité culturelle et cohésion sociale, santé des populations) et globaux (Gaz à effet de serre -  GES), qui font l’objet d’une prise de conscience croissante. La nature des risques et leurs perceptions varient selon les contextes géologiques et environnementaux et les acteurs en présence (opérateurs, scientifiques, collectivités et gouvernement, populations).</a:t>
            </a:r>
          </a:p>
          <a:p>
            <a:pPr marL="0" marR="0" lvl="0" indent="0" algn="just" defTabSz="914400" rtl="0" eaLnBrk="0" fontAlgn="base" latinLnBrk="0" hangingPunct="0">
              <a:spcBef>
                <a:spcPct val="0"/>
              </a:spcBef>
              <a:spcAft>
                <a:spcPct val="0"/>
              </a:spcAft>
              <a:buClrTx/>
              <a:buSzTx/>
              <a:buFontTx/>
              <a:buNone/>
              <a:tabLst/>
            </a:pPr>
            <a:endParaRPr kumimoji="0" lang="fr-FR" altLang="x-none" sz="900" b="1" i="0" u="none" strike="noStrike" cap="none" normalizeH="0" baseline="0" dirty="0" bmk="">
              <a:ln>
                <a:noFill/>
              </a:ln>
              <a:solidFill>
                <a:schemeClr val="tx1"/>
              </a:solidFill>
              <a:effectLst/>
              <a:ea typeface="Times" charset="0"/>
              <a:cs typeface="Times New Roman" charset="0"/>
            </a:endParaRPr>
          </a:p>
          <a:p>
            <a:pPr marR="0" lvl="0" indent="0" algn="just" eaLnBrk="0" fontAlgn="base" hangingPunct="0">
              <a:spcBef>
                <a:spcPct val="0"/>
              </a:spcBef>
              <a:spcAft>
                <a:spcPct val="0"/>
              </a:spcAft>
              <a:buClrTx/>
              <a:buSzTx/>
              <a:buFontTx/>
              <a:buNone/>
              <a:tabLst/>
            </a:pPr>
            <a:r>
              <a:rPr lang="x-none" altLang="x-none" sz="1200" b="1" i="1" dirty="0" bmk="">
                <a:ea typeface="Times" charset="0"/>
                <a:cs typeface="Times New Roman" charset="0"/>
              </a:rPr>
              <a:t>Problématique générale</a:t>
            </a:r>
          </a:p>
          <a:p>
            <a:pPr lvl="0" algn="just" eaLnBrk="0" fontAlgn="base" hangingPunct="0">
              <a:spcBef>
                <a:spcPct val="0"/>
              </a:spcBef>
              <a:spcAft>
                <a:spcPct val="0"/>
              </a:spcAft>
            </a:pPr>
            <a:endParaRPr lang="fr-FR" altLang="x-none" sz="900" dirty="0" bmk="">
              <a:ea typeface="Times" charset="0"/>
              <a:cs typeface="Times New Roman" charset="0"/>
            </a:endParaRPr>
          </a:p>
          <a:p>
            <a:pPr lvl="0" algn="just" eaLnBrk="0" fontAlgn="base" hangingPunct="0">
              <a:spcBef>
                <a:spcPct val="0"/>
              </a:spcBef>
              <a:spcAft>
                <a:spcPct val="0"/>
              </a:spcAft>
            </a:pPr>
            <a:r>
              <a:rPr lang="x-none" altLang="x-none" sz="1000" dirty="0" bmk="">
                <a:ea typeface="Times" charset="0"/>
                <a:cs typeface="Times New Roman" charset="0"/>
              </a:rPr>
              <a:t>La problématique du suivi des projets miniers dans leurs cycles de vie, de l’exploration jusqu’au post-mine est ainsi devenu un enjeu mondial. Depuis la conférence de Rio de Janeiro en 1992, des initiatives internationales </a:t>
            </a:r>
            <a:r>
              <a:rPr lang="fr-FR" altLang="x-none" sz="1000" dirty="0" bmk="">
                <a:ea typeface="Times" charset="0"/>
                <a:cs typeface="Times New Roman" charset="0"/>
              </a:rPr>
              <a:t>s’orientent vers une </a:t>
            </a:r>
            <a:r>
              <a:rPr lang="x-none" altLang="x-none" sz="1000" dirty="0" bmk="">
                <a:ea typeface="Times" charset="0"/>
                <a:cs typeface="Times New Roman" charset="0"/>
              </a:rPr>
              <a:t>« activité minière responsable »</a:t>
            </a:r>
            <a:r>
              <a:rPr lang="fr-FR" altLang="x-none" sz="1000" dirty="0" bmk="">
                <a:ea typeface="Times" charset="0"/>
                <a:cs typeface="Times New Roman" charset="0"/>
              </a:rPr>
              <a:t> mettant en œuvre des </a:t>
            </a:r>
            <a:r>
              <a:rPr lang="x-none" altLang="x-none" sz="1000" dirty="0" bmk="">
                <a:ea typeface="Times" charset="0"/>
                <a:cs typeface="Times New Roman" charset="0"/>
              </a:rPr>
              <a:t>modèles économiques durables</a:t>
            </a:r>
            <a:r>
              <a:rPr lang="fr-FR" altLang="x-none" sz="1000" dirty="0" bmk="">
                <a:ea typeface="Times" charset="0"/>
                <a:cs typeface="Times New Roman" charset="0"/>
              </a:rPr>
              <a:t> instaurant, </a:t>
            </a:r>
            <a:r>
              <a:rPr lang="x-none" altLang="x-none" sz="1000" dirty="0" bmk="">
                <a:ea typeface="Times" charset="0"/>
                <a:cs typeface="Times New Roman" charset="0"/>
              </a:rPr>
              <a:t>sur la base d’un volontariat d’adhésion et d’un dialogue permanent avec les parties prenantes</a:t>
            </a:r>
            <a:r>
              <a:rPr lang="fr-FR" altLang="x-none" sz="1000" dirty="0" bmk="">
                <a:ea typeface="Times" charset="0"/>
                <a:cs typeface="Times New Roman" charset="0"/>
              </a:rPr>
              <a:t>, le principe de</a:t>
            </a:r>
            <a:r>
              <a:rPr lang="x-none" altLang="x-none" sz="1000" dirty="0" bmk="">
                <a:ea typeface="Times" charset="0"/>
                <a:cs typeface="Times New Roman" charset="0"/>
              </a:rPr>
              <a:t> responsabilité sociale des entreprises (RSE) et </a:t>
            </a:r>
            <a:r>
              <a:rPr lang="fr-FR" altLang="x-none" sz="1000" dirty="0" bmk="">
                <a:ea typeface="Times" charset="0"/>
                <a:cs typeface="Times New Roman" charset="0"/>
              </a:rPr>
              <a:t>l’aide à la décision dans </a:t>
            </a:r>
            <a:r>
              <a:rPr lang="x-none" altLang="x-none" sz="1000" dirty="0" bmk="">
                <a:ea typeface="Times" charset="0"/>
                <a:cs typeface="Times New Roman" charset="0"/>
              </a:rPr>
              <a:t>l’élaboration d’outils de politique publique</a:t>
            </a:r>
            <a:r>
              <a:rPr lang="x-none" altLang="x-none" sz="900" dirty="0" bmk="">
                <a:ea typeface="Times" charset="0"/>
                <a:cs typeface="Times New Roman" charset="0"/>
              </a:rPr>
              <a:t>.</a:t>
            </a:r>
            <a:r>
              <a:rPr lang="x-none" altLang="x-none" sz="800" dirty="0" bmk="">
                <a:ea typeface="Times" charset="0"/>
                <a:cs typeface="Times New Roman" charset="0"/>
              </a:rPr>
              <a:t> </a:t>
            </a:r>
          </a:p>
          <a:p>
            <a:pPr marL="0" marR="0" lvl="0" indent="0" algn="just" defTabSz="914400" rtl="0" eaLnBrk="0" fontAlgn="base" latinLnBrk="0" hangingPunct="0">
              <a:spcBef>
                <a:spcPct val="0"/>
              </a:spcBef>
              <a:spcAft>
                <a:spcPct val="0"/>
              </a:spcAft>
              <a:buClrTx/>
              <a:buSzTx/>
              <a:buFontTx/>
              <a:buNone/>
              <a:tabLst/>
            </a:pPr>
            <a:endParaRPr kumimoji="0" lang="fr-FR" altLang="x-none" sz="900" b="1" i="0" u="none" strike="noStrike" cap="none" normalizeH="0" baseline="0" dirty="0" bmk="">
              <a:ln>
                <a:noFill/>
              </a:ln>
              <a:solidFill>
                <a:schemeClr val="tx1"/>
              </a:solidFill>
              <a:effectLst/>
              <a:ea typeface="Times" charset="0"/>
              <a:cs typeface="Times New Roman" charset="0"/>
            </a:endParaRPr>
          </a:p>
          <a:p>
            <a:pPr marR="0" lvl="0" indent="0" algn="just" eaLnBrk="0" fontAlgn="base" hangingPunct="0">
              <a:spcBef>
                <a:spcPct val="0"/>
              </a:spcBef>
              <a:spcAft>
                <a:spcPct val="0"/>
              </a:spcAft>
              <a:buClrTx/>
              <a:buSzTx/>
              <a:buFontTx/>
              <a:buNone/>
              <a:tabLst/>
            </a:pPr>
            <a:r>
              <a:rPr lang="x-none" altLang="x-none" sz="1200" b="1" i="1" dirty="0" bmk="">
                <a:ea typeface="Times" charset="0"/>
                <a:cs typeface="Times New Roman" charset="0"/>
              </a:rPr>
              <a:t>L’enjeu des mines orphelines</a:t>
            </a:r>
          </a:p>
          <a:p>
            <a:pPr lvl="0" algn="just" eaLnBrk="0" fontAlgn="base" hangingPunct="0">
              <a:spcBef>
                <a:spcPct val="0"/>
              </a:spcBef>
              <a:spcAft>
                <a:spcPct val="0"/>
              </a:spcAft>
            </a:pPr>
            <a:endParaRPr kumimoji="0" lang="fr-FR" altLang="x-none" sz="900" b="0" i="0" u="none" strike="noStrike" cap="none" normalizeH="0" baseline="0" dirty="0" bmk="">
              <a:ln>
                <a:noFill/>
              </a:ln>
              <a:solidFill>
                <a:schemeClr val="tx1"/>
              </a:solidFill>
              <a:effectLst/>
              <a:ea typeface="Times" charset="0"/>
              <a:cs typeface="Times New Roman" charset="0"/>
            </a:endParaRPr>
          </a:p>
          <a:p>
            <a:pPr lvl="0" algn="just" eaLnBrk="0" fontAlgn="base" hangingPunct="0">
              <a:spcBef>
                <a:spcPct val="0"/>
              </a:spcBef>
              <a:spcAft>
                <a:spcPct val="0"/>
              </a:spcAft>
            </a:pPr>
            <a:r>
              <a:rPr kumimoji="0" lang="x-none" altLang="x-none" sz="1000" b="0" i="0" u="none" strike="noStrike" cap="none" normalizeH="0" baseline="0" dirty="0" bmk="">
                <a:ln>
                  <a:noFill/>
                </a:ln>
                <a:solidFill>
                  <a:schemeClr val="tx1"/>
                </a:solidFill>
                <a:effectLst/>
                <a:ea typeface="Times" charset="0"/>
                <a:cs typeface="Times New Roman" charset="0"/>
              </a:rPr>
              <a:t>Si ces approches fortement encouragées accompagnement de plus en plus les grands projets miniers actuels, les mesures et leurs financements pouvant être intégrées à l’amont des projets, il n’en est pas de même pour les mines fermées et abandonnées. En effet ces mines sont dites orphelines du fait que les opérateurs miniers ne sont plus responsables, ni juridiquement ni financièrement, dans la plupart des cas, du devenir de ces anciens sites miniers. Or ces anciens projets miniers, qui ont été dans le passé beaucoup moins contraints au plan environnemental, laissent des environnements dégradés, tant sur le plan des sols et de la couverture végétale (biodiversité), qu’au plan du système hydrologique local et régional et au plan patrimonial : </a:t>
            </a:r>
            <a:r>
              <a:rPr lang="fr-FR" altLang="x-none" sz="1000" dirty="0" bmk="">
                <a:ea typeface="Times" charset="0"/>
                <a:cs typeface="Times New Roman" charset="0"/>
              </a:rPr>
              <a:t>L</a:t>
            </a:r>
            <a:r>
              <a:rPr lang="x-none" altLang="x-none" sz="1000" dirty="0" bmk="">
                <a:ea typeface="Times" charset="0"/>
                <a:cs typeface="Times New Roman" charset="0"/>
              </a:rPr>
              <a:t>a restauration des environnements dégradés </a:t>
            </a:r>
            <a:r>
              <a:rPr lang="fr-FR" altLang="x-none" sz="1000" dirty="0" bmk="">
                <a:ea typeface="Times" charset="0"/>
                <a:cs typeface="Times New Roman" charset="0"/>
              </a:rPr>
              <a:t>et leur usage sont</a:t>
            </a:r>
            <a:r>
              <a:rPr lang="x-none" altLang="x-none" sz="1000" dirty="0" bmk="">
                <a:ea typeface="Times" charset="0"/>
                <a:cs typeface="Times New Roman" charset="0"/>
              </a:rPr>
              <a:t> </a:t>
            </a:r>
            <a:r>
              <a:rPr lang="fr-FR" altLang="x-none" sz="1000" dirty="0" bmk="">
                <a:ea typeface="Times" charset="0"/>
                <a:cs typeface="Times New Roman" charset="0"/>
              </a:rPr>
              <a:t>devenus des </a:t>
            </a:r>
            <a:r>
              <a:rPr lang="x-none" altLang="x-none" sz="1000" dirty="0" bmk="">
                <a:ea typeface="Times" charset="0"/>
                <a:cs typeface="Times New Roman" charset="0"/>
              </a:rPr>
              <a:t>enjeu</a:t>
            </a:r>
            <a:r>
              <a:rPr lang="fr-FR" altLang="x-none" sz="1000" dirty="0" bmk="">
                <a:ea typeface="Times" charset="0"/>
                <a:cs typeface="Times New Roman" charset="0"/>
              </a:rPr>
              <a:t>x</a:t>
            </a:r>
            <a:r>
              <a:rPr lang="x-none" altLang="x-none" sz="1000" dirty="0" bmk="">
                <a:ea typeface="Times" charset="0"/>
                <a:cs typeface="Times New Roman" charset="0"/>
              </a:rPr>
              <a:t> sociéta</a:t>
            </a:r>
            <a:r>
              <a:rPr lang="fr-FR" altLang="x-none" sz="1000" dirty="0" bmk="">
                <a:ea typeface="Times" charset="0"/>
                <a:cs typeface="Times New Roman" charset="0"/>
              </a:rPr>
              <a:t>ux</a:t>
            </a:r>
            <a:r>
              <a:rPr lang="x-none" altLang="x-none" sz="1000" dirty="0" bmk="">
                <a:ea typeface="Times" charset="0"/>
                <a:cs typeface="Times New Roman" charset="0"/>
              </a:rPr>
              <a:t> majeur</a:t>
            </a:r>
            <a:r>
              <a:rPr lang="fr-FR" altLang="x-none" sz="1000" dirty="0" bmk="">
                <a:ea typeface="Times" charset="0"/>
                <a:cs typeface="Times New Roman" charset="0"/>
              </a:rPr>
              <a:t>s et  les </a:t>
            </a:r>
            <a:r>
              <a:rPr lang="x-none" altLang="x-none" sz="1000" dirty="0" bmk="">
                <a:ea typeface="Times" charset="0"/>
                <a:cs typeface="Times New Roman" charset="0"/>
              </a:rPr>
              <a:t>méthodes employées </a:t>
            </a:r>
            <a:r>
              <a:rPr lang="fr-FR" altLang="x-none" sz="1000" dirty="0" bmk="">
                <a:ea typeface="Times" charset="0"/>
                <a:cs typeface="Times New Roman" charset="0"/>
              </a:rPr>
              <a:t>ainsi que </a:t>
            </a:r>
            <a:r>
              <a:rPr lang="x-none" altLang="x-none" sz="1000" dirty="0" bmk="">
                <a:ea typeface="Times" charset="0"/>
                <a:cs typeface="Times New Roman" charset="0"/>
              </a:rPr>
              <a:t>l’acceptabilité sociétale </a:t>
            </a:r>
            <a:r>
              <a:rPr lang="fr-FR" altLang="x-none" sz="1000" dirty="0" bmk="">
                <a:ea typeface="Times" charset="0"/>
                <a:cs typeface="Times New Roman" charset="0"/>
              </a:rPr>
              <a:t>constituent des déterminants essentiels </a:t>
            </a:r>
            <a:r>
              <a:rPr lang="x-none" altLang="x-none" sz="1000" dirty="0" bmk="">
                <a:ea typeface="Times" charset="0"/>
                <a:cs typeface="Times New Roman" charset="0"/>
              </a:rPr>
              <a:t>de </a:t>
            </a:r>
            <a:r>
              <a:rPr lang="fr-FR" altLang="x-none" sz="1000" dirty="0" bmk="">
                <a:ea typeface="Times" charset="0"/>
                <a:cs typeface="Times New Roman" charset="0"/>
              </a:rPr>
              <a:t>la valorisation des  </a:t>
            </a:r>
            <a:r>
              <a:rPr lang="x-none" altLang="x-none" sz="1000" dirty="0" bmk="">
                <a:ea typeface="Times" charset="0"/>
                <a:cs typeface="Times New Roman" charset="0"/>
              </a:rPr>
              <a:t>systèmes restaurés comme lieu de vie</a:t>
            </a:r>
            <a:r>
              <a:rPr lang="fr-FR" altLang="x-none" sz="1000" dirty="0" bmk="">
                <a:ea typeface="Times" charset="0"/>
                <a:cs typeface="Times New Roman" charset="0"/>
              </a:rPr>
              <a:t>, de développement </a:t>
            </a:r>
            <a:r>
              <a:rPr lang="x-none" altLang="x-none" sz="1000" dirty="0" bmk="">
                <a:ea typeface="Times" charset="0"/>
                <a:cs typeface="Times New Roman" charset="0"/>
              </a:rPr>
              <a:t>agric</a:t>
            </a:r>
            <a:r>
              <a:rPr lang="fr-FR" altLang="x-none" sz="1000" dirty="0" bmk="">
                <a:ea typeface="Times" charset="0"/>
                <a:cs typeface="Times New Roman" charset="0"/>
              </a:rPr>
              <a:t>ole</a:t>
            </a:r>
            <a:r>
              <a:rPr lang="x-none" altLang="x-none" sz="1000" dirty="0" bmk="">
                <a:ea typeface="Times" charset="0"/>
                <a:cs typeface="Times New Roman" charset="0"/>
              </a:rPr>
              <a:t>, touris</a:t>
            </a:r>
            <a:r>
              <a:rPr lang="fr-FR" altLang="x-none" sz="1000" dirty="0" bmk="">
                <a:ea typeface="Times" charset="0"/>
                <a:cs typeface="Times New Roman" charset="0"/>
              </a:rPr>
              <a:t>tique</a:t>
            </a:r>
            <a:r>
              <a:rPr lang="x-none" altLang="x-none" sz="1000" dirty="0" bmk="">
                <a:ea typeface="Times" charset="0"/>
                <a:cs typeface="Times New Roman" charset="0"/>
              </a:rPr>
              <a:t>, </a:t>
            </a:r>
            <a:r>
              <a:rPr lang="fr-FR" altLang="x-none" sz="1000" dirty="0" bmk="">
                <a:ea typeface="Times" charset="0"/>
                <a:cs typeface="Times New Roman" charset="0"/>
              </a:rPr>
              <a:t>récréatif</a:t>
            </a:r>
            <a:r>
              <a:rPr lang="x-none" altLang="x-none" sz="1000" dirty="0" bmk="">
                <a:ea typeface="Times" charset="0"/>
                <a:cs typeface="Times New Roman" charset="0"/>
              </a:rPr>
              <a:t>, </a:t>
            </a:r>
            <a:r>
              <a:rPr lang="fr-FR" altLang="x-none" sz="1000" dirty="0" bmk="">
                <a:ea typeface="Times" charset="0"/>
                <a:cs typeface="Times New Roman" charset="0"/>
              </a:rPr>
              <a:t>patrimonial, etc</a:t>
            </a:r>
            <a:r>
              <a:rPr lang="x-none" altLang="x-none" sz="1000" dirty="0" bmk="">
                <a:ea typeface="Times" charset="0"/>
                <a:cs typeface="Times New Roman" charset="0"/>
              </a:rPr>
              <a:t>.</a:t>
            </a:r>
          </a:p>
        </p:txBody>
      </p:sp>
      <p:sp>
        <p:nvSpPr>
          <p:cNvPr id="19" name="Rectangle 11"/>
          <p:cNvSpPr>
            <a:spLocks noChangeArrowheads="1"/>
          </p:cNvSpPr>
          <p:nvPr/>
        </p:nvSpPr>
        <p:spPr bwMode="auto">
          <a:xfrm>
            <a:off x="0" y="16081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20" name="Rectangle 12"/>
          <p:cNvSpPr>
            <a:spLocks noChangeArrowheads="1"/>
          </p:cNvSpPr>
          <p:nvPr/>
        </p:nvSpPr>
        <p:spPr bwMode="auto">
          <a:xfrm>
            <a:off x="0" y="43132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21" name="Rectangle 13"/>
          <p:cNvSpPr>
            <a:spLocks noChangeArrowheads="1"/>
          </p:cNvSpPr>
          <p:nvPr/>
        </p:nvSpPr>
        <p:spPr bwMode="auto">
          <a:xfrm>
            <a:off x="0" y="62563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29" name="Rectangle 28"/>
          <p:cNvSpPr>
            <a:spLocks noChangeArrowheads="1"/>
          </p:cNvSpPr>
          <p:nvPr/>
        </p:nvSpPr>
        <p:spPr bwMode="auto">
          <a:xfrm>
            <a:off x="5208181" y="33079"/>
            <a:ext cx="4719111" cy="692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Autofit/>
          </a:bodyPr>
          <a:lstStyle/>
          <a:p>
            <a:pPr marL="0" marR="0" lvl="0" indent="0" algn="just" defTabSz="914400" rtl="0" eaLnBrk="0" fontAlgn="base" latinLnBrk="0" hangingPunct="0">
              <a:spcBef>
                <a:spcPct val="0"/>
              </a:spcBef>
              <a:spcAft>
                <a:spcPct val="0"/>
              </a:spcAft>
              <a:buClrTx/>
              <a:buSzTx/>
              <a:buFontTx/>
              <a:buNone/>
              <a:tabLst/>
            </a:pPr>
            <a:r>
              <a:rPr kumimoji="0" lang="x-none" altLang="x-none" sz="1200" b="1" i="1" u="none" strike="noStrike" cap="none" normalizeH="0" baseline="0" dirty="0" bmk="">
                <a:ln>
                  <a:noFill/>
                </a:ln>
                <a:solidFill>
                  <a:schemeClr val="tx1"/>
                </a:solidFill>
                <a:effectLst/>
                <a:ea typeface="Times" charset="0"/>
                <a:cs typeface="Times New Roman" charset="0"/>
              </a:rPr>
              <a:t>Atelier participatif multi acteurs</a:t>
            </a:r>
          </a:p>
          <a:p>
            <a:pPr lvl="0" algn="just" eaLnBrk="0" fontAlgn="base" hangingPunct="0">
              <a:spcBef>
                <a:spcPct val="0"/>
              </a:spcBef>
              <a:spcAft>
                <a:spcPct val="0"/>
              </a:spcAft>
            </a:pPr>
            <a:endParaRPr kumimoji="0" lang="fr-FR" altLang="x-none" sz="900" b="0" i="0" u="none" strike="noStrike" cap="none" normalizeH="0" baseline="0" dirty="0" bmk="">
              <a:ln>
                <a:noFill/>
              </a:ln>
              <a:solidFill>
                <a:schemeClr val="tx1"/>
              </a:solidFill>
              <a:effectLst/>
              <a:ea typeface="Times" charset="0"/>
              <a:cs typeface="Times New Roman" charset="0"/>
            </a:endParaRPr>
          </a:p>
          <a:p>
            <a:pPr lvl="0" algn="just" eaLnBrk="0" fontAlgn="base" hangingPunct="0">
              <a:spcBef>
                <a:spcPct val="0"/>
              </a:spcBef>
              <a:spcAft>
                <a:spcPct val="0"/>
              </a:spcAft>
            </a:pPr>
            <a:r>
              <a:rPr kumimoji="0" lang="x-none" altLang="x-none" sz="1000" b="0" i="0" u="none" strike="noStrike" cap="none" normalizeH="0" baseline="0" dirty="0" bmk="">
                <a:ln>
                  <a:noFill/>
                </a:ln>
                <a:solidFill>
                  <a:schemeClr val="tx1"/>
                </a:solidFill>
                <a:effectLst/>
                <a:ea typeface="Times" charset="0"/>
                <a:cs typeface="Times New Roman" charset="0"/>
              </a:rPr>
              <a:t>La recherche interdisciplinaire et multisectorielle et en partenariat public/privé </a:t>
            </a:r>
            <a:r>
              <a:rPr lang="x-none" altLang="x-none" sz="1000" dirty="0" bmk="">
                <a:ea typeface="Times" charset="0"/>
                <a:cs typeface="Times New Roman" charset="0"/>
              </a:rPr>
              <a:t>est </a:t>
            </a:r>
            <a:r>
              <a:rPr lang="fr-FR" altLang="x-none" sz="1000" dirty="0" bmk="">
                <a:ea typeface="Times" charset="0"/>
                <a:cs typeface="Times New Roman" charset="0"/>
              </a:rPr>
              <a:t>la plus à même</a:t>
            </a:r>
            <a:r>
              <a:rPr lang="x-none" altLang="x-none" sz="1000" dirty="0" bmk="">
                <a:ea typeface="Times" charset="0"/>
                <a:cs typeface="Times New Roman" charset="0"/>
              </a:rPr>
              <a:t> d’apporter des réponses </a:t>
            </a:r>
            <a:r>
              <a:rPr lang="fr-FR" altLang="x-none" sz="1000" dirty="0" bmk="">
                <a:ea typeface="Times" charset="0"/>
                <a:cs typeface="Times New Roman" charset="0"/>
              </a:rPr>
              <a:t>constructives </a:t>
            </a:r>
            <a:r>
              <a:rPr lang="x-none" altLang="x-none" sz="1000" dirty="0" bmk="">
                <a:ea typeface="Times" charset="0"/>
                <a:cs typeface="Times New Roman" charset="0"/>
              </a:rPr>
              <a:t>et un appui aux politiques publique</a:t>
            </a:r>
            <a:r>
              <a:rPr lang="fr-FR" altLang="x-none" sz="1000" dirty="0" bmk="">
                <a:ea typeface="Times" charset="0"/>
                <a:cs typeface="Times New Roman" charset="0"/>
              </a:rPr>
              <a:t>s. </a:t>
            </a:r>
            <a:endParaRPr kumimoji="0" lang="x-none" altLang="x-none" sz="1000" b="0" i="0" u="none" strike="noStrike" cap="none" normalizeH="0" baseline="0" dirty="0" bmk="">
              <a:ln>
                <a:noFill/>
              </a:ln>
              <a:solidFill>
                <a:schemeClr val="tx1"/>
              </a:solidFill>
              <a:effectLst/>
              <a:ea typeface="Times" charset="0"/>
              <a:cs typeface="Times New Roman" charset="0"/>
            </a:endParaRPr>
          </a:p>
          <a:p>
            <a:pPr lvl="0" algn="just" eaLnBrk="0" fontAlgn="base" hangingPunct="0">
              <a:spcBef>
                <a:spcPct val="0"/>
              </a:spcBef>
              <a:spcAft>
                <a:spcPct val="0"/>
              </a:spcAft>
            </a:pPr>
            <a:r>
              <a:rPr lang="fr-FR" altLang="x-none" sz="1000" dirty="0" bmk="">
                <a:ea typeface="Times" charset="0"/>
                <a:cs typeface="Times New Roman" charset="0"/>
              </a:rPr>
              <a:t>Ce premier </a:t>
            </a:r>
            <a:r>
              <a:rPr lang="x-none" altLang="x-none" sz="1000" dirty="0">
                <a:ea typeface="Times" charset="0"/>
                <a:cs typeface="Times New Roman" charset="0"/>
              </a:rPr>
              <a:t>atelier de 4 jours </a:t>
            </a:r>
            <a:r>
              <a:rPr lang="fr-FR" altLang="x-none" sz="1000" dirty="0" bmk="">
                <a:ea typeface="Times" charset="0"/>
                <a:cs typeface="Times New Roman" charset="0"/>
              </a:rPr>
              <a:t>a pour ambition de réunir les forces de recherche permettant de répondre à ce défi en </a:t>
            </a:r>
            <a:r>
              <a:rPr lang="fr-FR" altLang="x-none" sz="1000" dirty="0">
                <a:ea typeface="Times" charset="0"/>
                <a:cs typeface="Times New Roman" charset="0"/>
              </a:rPr>
              <a:t>permettant de </a:t>
            </a:r>
            <a:r>
              <a:rPr lang="fr-FR" altLang="x-none" sz="1000" dirty="0" bmk="">
                <a:ea typeface="Times" charset="0"/>
                <a:cs typeface="Times New Roman" charset="0"/>
              </a:rPr>
              <a:t>partager les expériences </a:t>
            </a:r>
            <a:r>
              <a:rPr lang="x-none" altLang="x-none" sz="1000" dirty="0" bmk="">
                <a:ea typeface="Times" charset="0"/>
                <a:cs typeface="Times New Roman" charset="0"/>
              </a:rPr>
              <a:t>de</a:t>
            </a:r>
            <a:r>
              <a:rPr lang="fr-FR" altLang="x-none" sz="1000" dirty="0" bmk="">
                <a:ea typeface="Times" charset="0"/>
                <a:cs typeface="Times New Roman" charset="0"/>
              </a:rPr>
              <a:t>s institutions marocaines </a:t>
            </a:r>
            <a:r>
              <a:rPr lang="x-none" altLang="x-none" sz="1000" dirty="0" bmk="">
                <a:ea typeface="Times" charset="0"/>
                <a:cs typeface="Times New Roman" charset="0"/>
              </a:rPr>
              <a:t>(partenaires publics et opérateurs privés), d</a:t>
            </a:r>
            <a:r>
              <a:rPr lang="fr-FR" altLang="x-none" sz="1000" dirty="0" bmk="">
                <a:ea typeface="Times" charset="0"/>
                <a:cs typeface="Times New Roman" charset="0"/>
              </a:rPr>
              <a:t>es membres </a:t>
            </a:r>
            <a:r>
              <a:rPr lang="x-none" altLang="x-none" sz="1000" dirty="0" bmk="">
                <a:ea typeface="Times" charset="0"/>
                <a:cs typeface="Times New Roman" charset="0"/>
              </a:rPr>
              <a:t>du Programme SEP2D, </a:t>
            </a:r>
            <a:r>
              <a:rPr lang="fr-FR" altLang="x-none" sz="1000" dirty="0" bmk="">
                <a:ea typeface="Times" charset="0"/>
                <a:cs typeface="Times New Roman" charset="0"/>
              </a:rPr>
              <a:t>du PSIP GEODHE, du</a:t>
            </a:r>
            <a:r>
              <a:rPr lang="x-none" altLang="x-none" sz="1000" dirty="0" bmk="">
                <a:ea typeface="Times" charset="0"/>
                <a:cs typeface="Times New Roman" charset="0"/>
              </a:rPr>
              <a:t> réseau international AMEDEE</a:t>
            </a:r>
            <a:r>
              <a:rPr lang="x-none" altLang="x-none" sz="1000" dirty="0">
                <a:ea typeface="Times" charset="0"/>
                <a:cs typeface="Times New Roman" charset="0"/>
              </a:rPr>
              <a:t>, des ACE de Côte d’Ivoire, de Guinée et du </a:t>
            </a:r>
            <a:r>
              <a:rPr lang="x-none" altLang="x-none" sz="1000" dirty="0" smtClean="0">
                <a:ea typeface="Times" charset="0"/>
                <a:cs typeface="Times New Roman" charset="0"/>
              </a:rPr>
              <a:t>Niger</a:t>
            </a:r>
            <a:r>
              <a:rPr lang="fr-FR" altLang="x-none" sz="1000" dirty="0" smtClean="0">
                <a:ea typeface="Times" charset="0"/>
                <a:cs typeface="Times New Roman" charset="0"/>
              </a:rPr>
              <a:t> (liste non exhaustive) </a:t>
            </a:r>
            <a:r>
              <a:rPr lang="x-none" altLang="x-none" sz="1000" dirty="0" smtClean="0">
                <a:ea typeface="Times" charset="0"/>
                <a:cs typeface="Times New Roman" charset="0"/>
              </a:rPr>
              <a:t>afin </a:t>
            </a:r>
            <a:r>
              <a:rPr lang="x-none" altLang="x-none" sz="1000" dirty="0">
                <a:ea typeface="Times" charset="0"/>
                <a:cs typeface="Times New Roman" charset="0"/>
              </a:rPr>
              <a:t>d</a:t>
            </a:r>
            <a:r>
              <a:rPr lang="fr-FR" altLang="x-none" sz="1000" dirty="0">
                <a:ea typeface="Times" charset="0"/>
                <a:cs typeface="Times New Roman" charset="0"/>
              </a:rPr>
              <a:t>e partager</a:t>
            </a:r>
            <a:r>
              <a:rPr lang="x-none" altLang="x-none" sz="1000" dirty="0">
                <a:ea typeface="Times" charset="0"/>
                <a:cs typeface="Times New Roman" charset="0"/>
              </a:rPr>
              <a:t> les connaissances</a:t>
            </a:r>
            <a:r>
              <a:rPr lang="fr-FR" altLang="x-none" sz="1000" dirty="0">
                <a:ea typeface="Times" charset="0"/>
                <a:cs typeface="Times New Roman" charset="0"/>
              </a:rPr>
              <a:t> e</a:t>
            </a:r>
            <a:r>
              <a:rPr lang="fr-FR" altLang="x-none" sz="1000" dirty="0" bmk="">
                <a:ea typeface="Times" charset="0"/>
                <a:cs typeface="Times New Roman" charset="0"/>
              </a:rPr>
              <a:t>t d’identifier les besoins </a:t>
            </a:r>
            <a:r>
              <a:rPr lang="x-none" altLang="x-none" sz="1000" dirty="0">
                <a:ea typeface="Times" charset="0"/>
                <a:cs typeface="Times New Roman" charset="0"/>
              </a:rPr>
              <a:t>. </a:t>
            </a:r>
            <a:endParaRPr lang="fr-FR" altLang="x-none" sz="1000" dirty="0">
              <a:ea typeface="Times" charset="0"/>
              <a:cs typeface="Times New Roman" charset="0"/>
            </a:endParaRPr>
          </a:p>
          <a:p>
            <a:pPr lvl="0" algn="just" eaLnBrk="0" fontAlgn="base" hangingPunct="0">
              <a:spcBef>
                <a:spcPct val="0"/>
              </a:spcBef>
              <a:spcAft>
                <a:spcPct val="0"/>
              </a:spcAft>
            </a:pPr>
            <a:r>
              <a:rPr kumimoji="0" lang="x-none" altLang="x-none" sz="1000" b="0" i="0" u="none" strike="noStrike" cap="none" normalizeH="0" baseline="0" dirty="0">
                <a:ln>
                  <a:noFill/>
                </a:ln>
                <a:solidFill>
                  <a:schemeClr val="tx1"/>
                </a:solidFill>
                <a:effectLst/>
                <a:ea typeface="Times" charset="0"/>
                <a:cs typeface="Times New Roman" charset="0"/>
              </a:rPr>
              <a:t>Quatre </a:t>
            </a:r>
            <a:r>
              <a:rPr kumimoji="0" lang="fr-FR" altLang="x-none" sz="1000" b="0" i="0" u="none" strike="noStrike" cap="none" normalizeH="0" baseline="0" dirty="0">
                <a:ln>
                  <a:noFill/>
                </a:ln>
                <a:solidFill>
                  <a:schemeClr val="tx1"/>
                </a:solidFill>
                <a:effectLst/>
                <a:ea typeface="Times" charset="0"/>
                <a:cs typeface="Times New Roman" charset="0"/>
              </a:rPr>
              <a:t>thématiques</a:t>
            </a:r>
            <a:r>
              <a:rPr kumimoji="0" lang="x-none" altLang="x-none" sz="1000" b="0" i="0" u="none" strike="noStrike" cap="none" normalizeH="0" baseline="0" dirty="0">
                <a:ln>
                  <a:noFill/>
                </a:ln>
                <a:solidFill>
                  <a:schemeClr val="tx1"/>
                </a:solidFill>
                <a:effectLst/>
                <a:ea typeface="Times" charset="0"/>
                <a:cs typeface="Times New Roman" charset="0"/>
              </a:rPr>
              <a:t> seront étudié</a:t>
            </a:r>
            <a:r>
              <a:rPr kumimoji="0" lang="fr-FR" altLang="x-none" sz="1000" b="0" i="0" u="none" strike="noStrike" cap="none" normalizeH="0" baseline="0" dirty="0">
                <a:ln>
                  <a:noFill/>
                </a:ln>
                <a:solidFill>
                  <a:schemeClr val="tx1"/>
                </a:solidFill>
                <a:effectLst/>
                <a:ea typeface="Times" charset="0"/>
                <a:cs typeface="Times New Roman" charset="0"/>
              </a:rPr>
              <a:t>e</a:t>
            </a:r>
            <a:r>
              <a:rPr kumimoji="0" lang="x-none" altLang="x-none" sz="1000" b="0" i="0" u="none" strike="noStrike" cap="none" normalizeH="0" baseline="0" dirty="0">
                <a:ln>
                  <a:noFill/>
                </a:ln>
                <a:solidFill>
                  <a:schemeClr val="tx1"/>
                </a:solidFill>
                <a:effectLst/>
                <a:ea typeface="Times" charset="0"/>
                <a:cs typeface="Times New Roman" charset="0"/>
              </a:rPr>
              <a:t>s par les participants à travers quatre sessions de trava</a:t>
            </a:r>
            <a:r>
              <a:rPr kumimoji="0" lang="fr-FR" altLang="x-none" sz="1000" b="0" i="0" u="none" strike="noStrike" cap="none" normalizeH="0" baseline="0" dirty="0">
                <a:ln>
                  <a:noFill/>
                </a:ln>
                <a:solidFill>
                  <a:schemeClr val="tx1"/>
                </a:solidFill>
                <a:effectLst/>
                <a:ea typeface="Times" charset="0"/>
                <a:cs typeface="Times New Roman" charset="0"/>
              </a:rPr>
              <a:t>il</a:t>
            </a:r>
            <a:r>
              <a:rPr kumimoji="0" lang="x-none" altLang="x-none" sz="1000" b="0" i="0" u="none" strike="noStrike" cap="none" normalizeH="0" baseline="0" dirty="0">
                <a:ln>
                  <a:noFill/>
                </a:ln>
                <a:solidFill>
                  <a:schemeClr val="tx1"/>
                </a:solidFill>
                <a:effectLst/>
                <a:ea typeface="Times" charset="0"/>
                <a:cs typeface="Times New Roman" charset="0"/>
              </a:rPr>
              <a:t> et d’échange, à partir de 20 conférences</a:t>
            </a:r>
            <a:r>
              <a:rPr kumimoji="0" lang="fr-FR" altLang="x-none" sz="1000" b="0" i="0" u="none" strike="noStrike" cap="none" normalizeH="0" baseline="0" dirty="0">
                <a:ln>
                  <a:noFill/>
                </a:ln>
                <a:solidFill>
                  <a:schemeClr val="tx1"/>
                </a:solidFill>
                <a:effectLst/>
                <a:ea typeface="Times" charset="0"/>
                <a:cs typeface="Times New Roman" charset="0"/>
              </a:rPr>
              <a:t>-débats</a:t>
            </a:r>
            <a:r>
              <a:rPr kumimoji="0" lang="x-none" altLang="x-none" sz="1000" b="0" i="0" u="none" strike="noStrike" cap="none" normalizeH="0" baseline="0" dirty="0">
                <a:ln>
                  <a:noFill/>
                </a:ln>
                <a:solidFill>
                  <a:schemeClr val="tx1"/>
                </a:solidFill>
                <a:effectLst/>
                <a:ea typeface="Times" charset="0"/>
                <a:cs typeface="Times New Roman" charset="0"/>
              </a:rPr>
              <a:t> </a:t>
            </a:r>
            <a:r>
              <a:rPr kumimoji="0" lang="fr-FR" altLang="x-none" sz="1000" b="0" i="0" u="none" strike="noStrike" cap="none" normalizeH="0" baseline="0" dirty="0" smtClean="0">
                <a:ln>
                  <a:noFill/>
                </a:ln>
                <a:solidFill>
                  <a:schemeClr val="tx1"/>
                </a:solidFill>
                <a:effectLst/>
                <a:ea typeface="Times" charset="0"/>
                <a:cs typeface="Times New Roman" charset="0"/>
              </a:rPr>
              <a:t>invitées </a:t>
            </a:r>
            <a:r>
              <a:rPr kumimoji="0" lang="x-none" altLang="x-none" sz="1000" b="0" i="0" u="none" strike="noStrike" cap="none" normalizeH="0" baseline="0" dirty="0" smtClean="0">
                <a:ln>
                  <a:noFill/>
                </a:ln>
                <a:solidFill>
                  <a:schemeClr val="tx1"/>
                </a:solidFill>
                <a:effectLst/>
                <a:ea typeface="Times" charset="0"/>
                <a:cs typeface="Times New Roman" charset="0"/>
              </a:rPr>
              <a:t>relatant </a:t>
            </a:r>
            <a:r>
              <a:rPr kumimoji="0" lang="x-none" altLang="x-none" sz="1000" b="0" i="0" u="none" strike="noStrike" cap="none" normalizeH="0" baseline="0" dirty="0">
                <a:ln>
                  <a:noFill/>
                </a:ln>
                <a:solidFill>
                  <a:schemeClr val="tx1"/>
                </a:solidFill>
                <a:effectLst/>
                <a:ea typeface="Times" charset="0"/>
                <a:cs typeface="Times New Roman" charset="0"/>
              </a:rPr>
              <a:t>des expériences diversifiées et complémentaires</a:t>
            </a:r>
            <a:r>
              <a:rPr kumimoji="0" lang="fr-FR" altLang="x-none" sz="1000" b="0" i="0" u="none" strike="noStrike" cap="none" normalizeH="0" baseline="0" dirty="0">
                <a:ln>
                  <a:noFill/>
                </a:ln>
                <a:solidFill>
                  <a:schemeClr val="tx1"/>
                </a:solidFill>
                <a:effectLst/>
                <a:ea typeface="Times" charset="0"/>
                <a:cs typeface="Times New Roman" charset="0"/>
              </a:rPr>
              <a:t>,</a:t>
            </a:r>
            <a:r>
              <a:rPr kumimoji="0" lang="x-none" altLang="x-none" sz="1000" b="0" i="0" u="none" strike="noStrike" cap="none" normalizeH="0" baseline="0" dirty="0">
                <a:ln>
                  <a:noFill/>
                </a:ln>
                <a:solidFill>
                  <a:schemeClr val="tx1"/>
                </a:solidFill>
                <a:effectLst/>
                <a:ea typeface="Times" charset="0"/>
                <a:cs typeface="Times New Roman" charset="0"/>
              </a:rPr>
              <a:t> locales et internationales</a:t>
            </a:r>
            <a:r>
              <a:rPr lang="fr-FR" altLang="x-none" sz="1000" dirty="0">
                <a:ea typeface="Times" charset="0"/>
                <a:cs typeface="Times New Roman" charset="0"/>
              </a:rPr>
              <a:t>:</a:t>
            </a:r>
            <a:endParaRPr kumimoji="0" lang="x-none" altLang="x-none" sz="1000" b="0" i="0" u="none" strike="noStrike" cap="none" normalizeH="0" baseline="0" dirty="0">
              <a:ln>
                <a:noFill/>
              </a:ln>
              <a:solidFill>
                <a:schemeClr val="tx1"/>
              </a:solidFill>
              <a:effectLst/>
              <a:ea typeface="Times" charset="0"/>
              <a:cs typeface="Times New Roman" charset="0"/>
            </a:endParaRPr>
          </a:p>
          <a:p>
            <a:pPr marL="0" marR="0" lvl="0" indent="0" algn="just" defTabSz="914400" rtl="0" eaLnBrk="0" fontAlgn="base" latinLnBrk="0" hangingPunct="0">
              <a:spcBef>
                <a:spcPct val="0"/>
              </a:spcBef>
              <a:spcAft>
                <a:spcPct val="0"/>
              </a:spcAft>
              <a:buClrTx/>
              <a:buSzTx/>
              <a:buFontTx/>
              <a:buNone/>
              <a:tabLst/>
            </a:pPr>
            <a:r>
              <a:rPr kumimoji="0" lang="x-none" altLang="x-none" sz="1000" b="0" i="0" u="none" strike="noStrike" cap="none" normalizeH="0" baseline="0" dirty="0">
                <a:ln>
                  <a:noFill/>
                </a:ln>
                <a:solidFill>
                  <a:schemeClr val="tx1"/>
                </a:solidFill>
                <a:effectLst/>
                <a:ea typeface="Times" charset="0"/>
                <a:cs typeface="Times New Roman" charset="0"/>
              </a:rPr>
              <a:t>I-</a:t>
            </a:r>
            <a:r>
              <a:rPr kumimoji="0" lang="fr-FR" altLang="x-none" sz="1000" b="0" i="0" u="none" strike="noStrike" cap="none" normalizeH="0" baseline="0" dirty="0">
                <a:ln>
                  <a:noFill/>
                </a:ln>
                <a:solidFill>
                  <a:schemeClr val="tx1"/>
                </a:solidFill>
                <a:effectLst/>
                <a:ea typeface="Times" charset="0"/>
                <a:cs typeface="Times New Roman" charset="0"/>
              </a:rPr>
              <a:t>Gouvernance</a:t>
            </a:r>
            <a:r>
              <a:rPr kumimoji="0" lang="fr-FR" altLang="x-none" sz="1000" b="0" i="0" u="none" strike="noStrike" cap="none" normalizeH="0" dirty="0">
                <a:ln>
                  <a:noFill/>
                </a:ln>
                <a:solidFill>
                  <a:schemeClr val="tx1"/>
                </a:solidFill>
                <a:effectLst/>
                <a:ea typeface="Times" charset="0"/>
                <a:cs typeface="Times New Roman" charset="0"/>
              </a:rPr>
              <a:t> des mines orphelines (droits, statuts, financement)</a:t>
            </a:r>
            <a:endParaRPr kumimoji="0" lang="x-none" altLang="x-none" sz="1000" b="0" i="0" u="none" strike="noStrike" cap="none" normalizeH="0" baseline="0" dirty="0">
              <a:ln>
                <a:noFill/>
              </a:ln>
              <a:solidFill>
                <a:schemeClr val="tx1"/>
              </a:solidFill>
              <a:effectLst/>
              <a:ea typeface="Times" charset="0"/>
              <a:cs typeface="Times New Roman" charset="0"/>
            </a:endParaRPr>
          </a:p>
          <a:p>
            <a:pPr marL="0" marR="0" lvl="0" indent="0" algn="just" defTabSz="914400" rtl="0" eaLnBrk="0" fontAlgn="base" latinLnBrk="0" hangingPunct="0">
              <a:spcBef>
                <a:spcPct val="0"/>
              </a:spcBef>
              <a:spcAft>
                <a:spcPct val="0"/>
              </a:spcAft>
              <a:buClrTx/>
              <a:buSzTx/>
              <a:buFontTx/>
              <a:buNone/>
              <a:tabLst/>
            </a:pPr>
            <a:r>
              <a:rPr kumimoji="0" lang="x-none" altLang="x-none" sz="1000" b="0" i="0" u="none" strike="noStrike" cap="none" normalizeH="0" baseline="0" dirty="0">
                <a:ln>
                  <a:noFill/>
                </a:ln>
                <a:solidFill>
                  <a:schemeClr val="tx1"/>
                </a:solidFill>
                <a:effectLst/>
                <a:ea typeface="Times" charset="0"/>
                <a:cs typeface="Times New Roman" charset="0"/>
              </a:rPr>
              <a:t>II-Impacts environnementaux et sociétaux</a:t>
            </a:r>
            <a:r>
              <a:rPr lang="fr-FR" altLang="x-none" sz="1000" dirty="0">
                <a:ea typeface="Times" charset="0"/>
                <a:cs typeface="Times New Roman" charset="0"/>
              </a:rPr>
              <a:t> (écosystèmes, sociétés, développement)</a:t>
            </a:r>
            <a:endParaRPr kumimoji="0" lang="x-none" altLang="x-none" sz="1000" b="0" i="0" u="none" strike="noStrike" cap="none" normalizeH="0" baseline="0" dirty="0">
              <a:ln>
                <a:noFill/>
              </a:ln>
              <a:solidFill>
                <a:schemeClr val="tx1"/>
              </a:solidFill>
              <a:effectLst/>
              <a:ea typeface="Times" charset="0"/>
              <a:cs typeface="Times New Roman" charset="0"/>
            </a:endParaRPr>
          </a:p>
          <a:p>
            <a:pPr marL="0" marR="0" lvl="0" indent="0" algn="just" defTabSz="914400" rtl="0" eaLnBrk="0" fontAlgn="base" latinLnBrk="0" hangingPunct="0">
              <a:spcBef>
                <a:spcPct val="0"/>
              </a:spcBef>
              <a:spcAft>
                <a:spcPct val="0"/>
              </a:spcAft>
              <a:buClrTx/>
              <a:buSzTx/>
              <a:buFontTx/>
              <a:buNone/>
              <a:tabLst/>
            </a:pPr>
            <a:r>
              <a:rPr kumimoji="0" lang="x-none" altLang="x-none" sz="1000" b="0" i="0" u="none" strike="noStrike" cap="none" normalizeH="0" baseline="0" dirty="0">
                <a:ln>
                  <a:noFill/>
                </a:ln>
                <a:solidFill>
                  <a:schemeClr val="tx1"/>
                </a:solidFill>
                <a:effectLst/>
                <a:ea typeface="Times" charset="0"/>
                <a:cs typeface="Times New Roman" charset="0"/>
              </a:rPr>
              <a:t>III-Réduction des impacts et restauration des sites dégradés</a:t>
            </a:r>
            <a:r>
              <a:rPr lang="fr-FR" altLang="x-none" sz="1000" dirty="0">
                <a:ea typeface="Times" charset="0"/>
                <a:cs typeface="Times New Roman" charset="0"/>
              </a:rPr>
              <a:t> </a:t>
            </a:r>
            <a:endParaRPr kumimoji="0" lang="x-none" altLang="x-none" sz="1000" b="0" i="0" u="none" strike="noStrike" cap="none" normalizeH="0" baseline="0" dirty="0">
              <a:ln>
                <a:noFill/>
              </a:ln>
              <a:solidFill>
                <a:schemeClr val="tx1"/>
              </a:solidFill>
              <a:effectLst/>
              <a:ea typeface="Times" charset="0"/>
              <a:cs typeface="Times New Roman" charset="0"/>
            </a:endParaRPr>
          </a:p>
          <a:p>
            <a:pPr lvl="0" algn="just" eaLnBrk="0" fontAlgn="base" hangingPunct="0">
              <a:spcBef>
                <a:spcPct val="0"/>
              </a:spcBef>
              <a:spcAft>
                <a:spcPct val="0"/>
              </a:spcAft>
            </a:pPr>
            <a:r>
              <a:rPr lang="x-none" altLang="x-none" sz="1000" dirty="0">
                <a:ea typeface="Times" charset="0"/>
                <a:cs typeface="Times New Roman" charset="0"/>
              </a:rPr>
              <a:t>IV-Réduction des impacts </a:t>
            </a:r>
            <a:r>
              <a:rPr lang="fr-FR" altLang="x-none" sz="1000" dirty="0">
                <a:ea typeface="Times" charset="0"/>
                <a:cs typeface="Times New Roman" charset="0"/>
              </a:rPr>
              <a:t>et u</a:t>
            </a:r>
            <a:r>
              <a:rPr lang="x-none" altLang="x-none" sz="1000" dirty="0">
                <a:ea typeface="Times" charset="0"/>
                <a:cs typeface="Times New Roman" charset="0"/>
              </a:rPr>
              <a:t>sages </a:t>
            </a:r>
            <a:r>
              <a:rPr kumimoji="0" lang="x-none" altLang="x-none" sz="1000" b="0" i="0" u="none" strike="noStrike" cap="none" normalizeH="0" baseline="0" dirty="0">
                <a:ln>
                  <a:noFill/>
                </a:ln>
                <a:solidFill>
                  <a:schemeClr val="tx1"/>
                </a:solidFill>
                <a:effectLst/>
                <a:ea typeface="Times" charset="0"/>
                <a:cs typeface="Times New Roman" charset="0"/>
              </a:rPr>
              <a:t>des sites restaurés</a:t>
            </a:r>
            <a:endParaRPr kumimoji="0" lang="fr-FR" altLang="x-none" sz="1000" b="0" i="0" u="none" strike="noStrike" cap="none" normalizeH="0" baseline="0" dirty="0">
              <a:ln>
                <a:noFill/>
              </a:ln>
              <a:solidFill>
                <a:schemeClr val="tx1"/>
              </a:solidFill>
              <a:effectLst/>
              <a:ea typeface="Times" charset="0"/>
              <a:cs typeface="Times New Roman" charset="0"/>
            </a:endParaRPr>
          </a:p>
          <a:p>
            <a:pPr lvl="0" algn="just" eaLnBrk="0" fontAlgn="base" hangingPunct="0">
              <a:spcBef>
                <a:spcPct val="0"/>
              </a:spcBef>
              <a:spcAft>
                <a:spcPct val="0"/>
              </a:spcAft>
            </a:pPr>
            <a:endParaRPr kumimoji="0" lang="x-none" altLang="x-none" sz="1000" b="0" i="0" u="none" strike="noStrike" cap="none" normalizeH="0" baseline="0" dirty="0">
              <a:ln>
                <a:noFill/>
              </a:ln>
              <a:solidFill>
                <a:schemeClr val="tx1"/>
              </a:solidFill>
              <a:effectLst/>
              <a:ea typeface="Times" charset="0"/>
              <a:cs typeface="Times New Roman" charset="0"/>
            </a:endParaRPr>
          </a:p>
          <a:p>
            <a:pPr marL="0" marR="0" lvl="0" indent="0" algn="just" defTabSz="914400" rtl="0" eaLnBrk="0" fontAlgn="base" latinLnBrk="0" hangingPunct="0">
              <a:spcBef>
                <a:spcPct val="0"/>
              </a:spcBef>
              <a:spcAft>
                <a:spcPct val="0"/>
              </a:spcAft>
              <a:buClrTx/>
              <a:buSzTx/>
              <a:buFontTx/>
              <a:buNone/>
              <a:tabLst/>
            </a:pPr>
            <a:r>
              <a:rPr kumimoji="0" lang="x-none" altLang="x-none" sz="1000" b="0" i="0" u="none" strike="noStrike" cap="none" normalizeH="0" baseline="0" dirty="0">
                <a:ln>
                  <a:noFill/>
                </a:ln>
                <a:solidFill>
                  <a:schemeClr val="tx1"/>
                </a:solidFill>
                <a:effectLst/>
                <a:ea typeface="Times" charset="0"/>
                <a:cs typeface="Times New Roman" charset="0"/>
              </a:rPr>
              <a:t>Une feuille de route R&amp;D sera proposé</a:t>
            </a:r>
            <a:r>
              <a:rPr kumimoji="0" lang="fr-FR" altLang="x-none" sz="1000" b="0" i="0" u="none" strike="noStrike" cap="none" normalizeH="0" baseline="0" dirty="0">
                <a:ln>
                  <a:noFill/>
                </a:ln>
                <a:solidFill>
                  <a:schemeClr val="tx1"/>
                </a:solidFill>
                <a:effectLst/>
                <a:ea typeface="Times" charset="0"/>
                <a:cs typeface="Times New Roman" charset="0"/>
              </a:rPr>
              <a:t>e,</a:t>
            </a:r>
            <a:r>
              <a:rPr kumimoji="0" lang="fr-FR" altLang="x-none" sz="1000" b="0" i="0" u="none" strike="noStrike" cap="none" normalizeH="0" dirty="0">
                <a:ln>
                  <a:noFill/>
                </a:ln>
                <a:solidFill>
                  <a:schemeClr val="tx1"/>
                </a:solidFill>
                <a:effectLst/>
                <a:ea typeface="Times" charset="0"/>
                <a:cs typeface="Times New Roman" charset="0"/>
              </a:rPr>
              <a:t> </a:t>
            </a:r>
            <a:r>
              <a:rPr kumimoji="0" lang="x-none" altLang="x-none" sz="1000" b="0" i="0" u="none" strike="noStrike" cap="none" normalizeH="0" baseline="0" dirty="0">
                <a:ln>
                  <a:noFill/>
                </a:ln>
                <a:solidFill>
                  <a:schemeClr val="tx1"/>
                </a:solidFill>
                <a:effectLst/>
                <a:ea typeface="Times" charset="0"/>
                <a:cs typeface="Times New Roman" charset="0"/>
              </a:rPr>
              <a:t>des opportunités de partenariat et de </a:t>
            </a:r>
            <a:r>
              <a:rPr kumimoji="0" lang="fr-FR" altLang="x-none" sz="1000" b="0" i="0" u="none" strike="noStrike" cap="none" normalizeH="0" baseline="0" dirty="0">
                <a:ln>
                  <a:noFill/>
                </a:ln>
                <a:solidFill>
                  <a:schemeClr val="tx1"/>
                </a:solidFill>
                <a:effectLst/>
                <a:ea typeface="Times" charset="0"/>
                <a:cs typeface="Times New Roman" charset="0"/>
              </a:rPr>
              <a:t>recherche de </a:t>
            </a:r>
            <a:r>
              <a:rPr kumimoji="0" lang="x-none" altLang="x-none" sz="1000" b="0" i="0" u="none" strike="noStrike" cap="none" normalizeH="0" baseline="0" dirty="0">
                <a:ln>
                  <a:noFill/>
                </a:ln>
                <a:solidFill>
                  <a:schemeClr val="tx1"/>
                </a:solidFill>
                <a:effectLst/>
                <a:ea typeface="Times" charset="0"/>
                <a:cs typeface="Times New Roman" charset="0"/>
              </a:rPr>
              <a:t>financement</a:t>
            </a:r>
            <a:r>
              <a:rPr kumimoji="0" lang="fr-FR" altLang="x-none" sz="1000" b="0" i="0" u="none" strike="noStrike" cap="none" normalizeH="0" baseline="0" dirty="0">
                <a:ln>
                  <a:noFill/>
                </a:ln>
                <a:solidFill>
                  <a:schemeClr val="tx1"/>
                </a:solidFill>
                <a:effectLst/>
                <a:ea typeface="Times" charset="0"/>
                <a:cs typeface="Times New Roman" charset="0"/>
              </a:rPr>
              <a:t> seront discutées.</a:t>
            </a:r>
            <a:endParaRPr kumimoji="0" lang="x-none" altLang="x-none" sz="1000" b="0" i="0" u="none" strike="noStrike" cap="none" normalizeH="0" baseline="0" dirty="0">
              <a:ln>
                <a:noFill/>
              </a:ln>
              <a:solidFill>
                <a:schemeClr val="tx1"/>
              </a:solidFill>
              <a:effectLst/>
              <a:ea typeface="Times" charset="0"/>
              <a:cs typeface="Times New Roman" charset="0"/>
            </a:endParaRPr>
          </a:p>
          <a:p>
            <a:pPr marL="0" marR="0" lvl="0" indent="0" algn="just" defTabSz="914400" rtl="0" eaLnBrk="0" fontAlgn="base" latinLnBrk="0" hangingPunct="0">
              <a:spcBef>
                <a:spcPct val="0"/>
              </a:spcBef>
              <a:spcAft>
                <a:spcPct val="0"/>
              </a:spcAft>
              <a:buClrTx/>
              <a:buSzTx/>
              <a:buFontTx/>
              <a:buNone/>
              <a:tabLst/>
            </a:pPr>
            <a:endParaRPr kumimoji="0" lang="fr-FR" altLang="x-none" sz="900" b="1" i="0" u="none" strike="noStrike" cap="none" normalizeH="0" baseline="0" dirty="0">
              <a:ln>
                <a:noFill/>
              </a:ln>
              <a:solidFill>
                <a:schemeClr val="tx1"/>
              </a:solidFill>
              <a:effectLst/>
              <a:ea typeface="Times" charset="0"/>
              <a:cs typeface="Times New Roman" charset="0"/>
            </a:endParaRPr>
          </a:p>
          <a:p>
            <a:pPr marL="0" marR="0" lvl="0" indent="0" algn="just" defTabSz="914400" rtl="0" eaLnBrk="0" fontAlgn="base" latinLnBrk="0" hangingPunct="0">
              <a:spcBef>
                <a:spcPct val="0"/>
              </a:spcBef>
              <a:spcAft>
                <a:spcPct val="0"/>
              </a:spcAft>
              <a:buClrTx/>
              <a:buSzTx/>
              <a:buFontTx/>
              <a:buNone/>
              <a:tabLst/>
            </a:pPr>
            <a:r>
              <a:rPr kumimoji="0" lang="fr-FR" altLang="x-none" sz="1200" b="1" i="1" u="none" strike="noStrike" cap="none" normalizeH="0" baseline="0" dirty="0">
                <a:ln>
                  <a:noFill/>
                </a:ln>
                <a:solidFill>
                  <a:schemeClr val="tx1"/>
                </a:solidFill>
                <a:effectLst/>
                <a:ea typeface="Times" charset="0"/>
                <a:cs typeface="Times New Roman" charset="0"/>
              </a:rPr>
              <a:t>Programme synthétique provisoire</a:t>
            </a:r>
            <a:endParaRPr kumimoji="0" lang="x-none" altLang="x-none" sz="1200" b="1" i="1" u="none" strike="noStrike" cap="none" normalizeH="0" baseline="0" dirty="0">
              <a:ln>
                <a:noFill/>
              </a:ln>
              <a:solidFill>
                <a:schemeClr val="tx1"/>
              </a:solidFill>
              <a:effectLst/>
              <a:ea typeface="Times" charset="0"/>
              <a:cs typeface="Times New Roman" charset="0"/>
            </a:endParaRPr>
          </a:p>
          <a:p>
            <a:pPr lvl="0" algn="just" eaLnBrk="0" fontAlgn="base" hangingPunct="0">
              <a:spcBef>
                <a:spcPct val="0"/>
              </a:spcBef>
              <a:spcAft>
                <a:spcPct val="0"/>
              </a:spcAft>
              <a:tabLst>
                <a:tab pos="703263" algn="l"/>
              </a:tabLst>
            </a:pPr>
            <a:endParaRPr kumimoji="0" lang="fr-FR" altLang="x-none" sz="900" b="1" i="0" u="none" strike="noStrike" cap="none" normalizeH="0" baseline="0" dirty="0">
              <a:ln>
                <a:noFill/>
              </a:ln>
              <a:solidFill>
                <a:schemeClr val="tx1"/>
              </a:solidFill>
              <a:effectLst/>
              <a:ea typeface="Times" charset="0"/>
              <a:cs typeface="Times New Roman" charset="0"/>
            </a:endParaRPr>
          </a:p>
          <a:p>
            <a:pPr lvl="0" algn="just" eaLnBrk="0" fontAlgn="base" hangingPunct="0">
              <a:spcBef>
                <a:spcPct val="0"/>
              </a:spcBef>
              <a:spcAft>
                <a:spcPct val="0"/>
              </a:spcAft>
              <a:tabLst>
                <a:tab pos="703263" algn="l"/>
              </a:tabLst>
            </a:pPr>
            <a:r>
              <a:rPr kumimoji="0" lang="x-none" altLang="x-none" sz="1000" b="1" i="0" u="none" strike="noStrike" cap="none" normalizeH="0" baseline="0" dirty="0">
                <a:ln>
                  <a:noFill/>
                </a:ln>
                <a:solidFill>
                  <a:schemeClr val="tx1"/>
                </a:solidFill>
                <a:effectLst/>
                <a:ea typeface="Times" charset="0"/>
                <a:cs typeface="Times New Roman" charset="0"/>
              </a:rPr>
              <a:t>18 septembre</a:t>
            </a:r>
            <a:r>
              <a:rPr kumimoji="0" lang="x-none" altLang="x-none" sz="1000" b="0" i="0" u="none" strike="noStrike" cap="none" normalizeH="0" baseline="0" dirty="0">
                <a:ln>
                  <a:noFill/>
                </a:ln>
                <a:solidFill>
                  <a:schemeClr val="tx1"/>
                </a:solidFill>
                <a:effectLst/>
                <a:ea typeface="Times" charset="0"/>
                <a:cs typeface="Times New Roman" charset="0"/>
              </a:rPr>
              <a:t> </a:t>
            </a:r>
            <a:r>
              <a:rPr lang="x-none" altLang="x-none" sz="1000" dirty="0">
                <a:ea typeface="Times" charset="0"/>
                <a:cs typeface="Times New Roman" charset="0"/>
              </a:rPr>
              <a:t> </a:t>
            </a:r>
            <a:r>
              <a:rPr lang="fr-FR" altLang="x-none" sz="1000" dirty="0">
                <a:ea typeface="Times" charset="0"/>
                <a:cs typeface="Times New Roman" charset="0"/>
              </a:rPr>
              <a:t>: </a:t>
            </a:r>
            <a:r>
              <a:rPr lang="x-none" altLang="x-none" sz="1000" dirty="0">
                <a:ea typeface="Times" charset="0"/>
                <a:cs typeface="Times New Roman" charset="0"/>
              </a:rPr>
              <a:t>Université de Meknès</a:t>
            </a:r>
            <a:endParaRPr kumimoji="0" lang="x-none" altLang="x-none" sz="1000" b="0" i="0" u="none" strike="noStrike" cap="none" normalizeH="0" baseline="0" dirty="0">
              <a:ln>
                <a:noFill/>
              </a:ln>
              <a:solidFill>
                <a:schemeClr val="tx1"/>
              </a:solidFill>
              <a:effectLst/>
              <a:ea typeface="Times" charset="0"/>
              <a:cs typeface="Times New Roman" charset="0"/>
            </a:endParaRPr>
          </a:p>
          <a:p>
            <a:pPr marR="0" lvl="0" algn="just" defTabSz="914400" rtl="0" eaLnBrk="0" fontAlgn="base" latinLnBrk="0" hangingPunct="0">
              <a:spcBef>
                <a:spcPct val="0"/>
              </a:spcBef>
              <a:spcAft>
                <a:spcPct val="0"/>
              </a:spcAft>
              <a:buClrTx/>
              <a:buSzTx/>
              <a:buFontTx/>
              <a:buNone/>
              <a:tabLst>
                <a:tab pos="617538" algn="l"/>
              </a:tabLst>
            </a:pPr>
            <a:r>
              <a:rPr kumimoji="0" lang="x-none" altLang="x-none" sz="1000" b="0" i="0" u="none" strike="noStrike" cap="none" normalizeH="0" baseline="0" dirty="0">
                <a:ln>
                  <a:noFill/>
                </a:ln>
                <a:solidFill>
                  <a:schemeClr val="tx1"/>
                </a:solidFill>
                <a:effectLst/>
                <a:ea typeface="Times" charset="0"/>
                <a:cs typeface="Times New Roman" charset="0"/>
              </a:rPr>
              <a:t>Matinée : </a:t>
            </a:r>
            <a:r>
              <a:rPr kumimoji="0" lang="fr-FR" altLang="x-none" sz="1000" b="0" i="0" u="none" strike="noStrike" cap="none" normalizeH="0" baseline="0" dirty="0">
                <a:ln>
                  <a:noFill/>
                </a:ln>
                <a:solidFill>
                  <a:schemeClr val="tx1"/>
                </a:solidFill>
                <a:effectLst/>
                <a:ea typeface="Times" charset="0"/>
                <a:cs typeface="Times New Roman" charset="0"/>
              </a:rPr>
              <a:t>	</a:t>
            </a:r>
            <a:r>
              <a:rPr kumimoji="0" lang="x-none" altLang="x-none" sz="1000" b="0" i="0" u="none" strike="noStrike" cap="none" normalizeH="0" baseline="0" dirty="0">
                <a:ln>
                  <a:noFill/>
                </a:ln>
                <a:solidFill>
                  <a:schemeClr val="tx1"/>
                </a:solidFill>
                <a:effectLst/>
                <a:ea typeface="Times" charset="0"/>
                <a:cs typeface="Times New Roman" charset="0"/>
              </a:rPr>
              <a:t>Accueil et lancement de l’atelier, </a:t>
            </a:r>
            <a:endParaRPr kumimoji="0" lang="fr-FR" altLang="x-none" sz="1000" b="0" i="0" u="none" strike="noStrike" cap="none" normalizeH="0" baseline="0" dirty="0">
              <a:ln>
                <a:noFill/>
              </a:ln>
              <a:solidFill>
                <a:schemeClr val="tx1"/>
              </a:solidFill>
              <a:effectLst/>
              <a:ea typeface="Times" charset="0"/>
              <a:cs typeface="Times New Roman" charset="0"/>
            </a:endParaRPr>
          </a:p>
          <a:p>
            <a:pPr lvl="0" algn="just" eaLnBrk="0" fontAlgn="base" hangingPunct="0">
              <a:spcBef>
                <a:spcPct val="0"/>
              </a:spcBef>
              <a:spcAft>
                <a:spcPct val="0"/>
              </a:spcAft>
              <a:tabLst>
                <a:tab pos="617538" algn="l"/>
              </a:tabLst>
            </a:pPr>
            <a:r>
              <a:rPr kumimoji="0" lang="fr-FR" altLang="x-none" sz="1000" b="0" i="0" u="none" strike="noStrike" cap="none" normalizeH="0" baseline="0" dirty="0">
                <a:ln>
                  <a:noFill/>
                </a:ln>
                <a:solidFill>
                  <a:schemeClr val="tx1"/>
                </a:solidFill>
                <a:effectLst/>
                <a:ea typeface="Times" charset="0"/>
                <a:cs typeface="Times New Roman" charset="0"/>
              </a:rPr>
              <a:t>	</a:t>
            </a:r>
            <a:r>
              <a:rPr lang="fr-FR" altLang="x-none" sz="1000" dirty="0">
                <a:ea typeface="Times" charset="0"/>
                <a:cs typeface="Times New Roman" charset="0"/>
              </a:rPr>
              <a:t>C</a:t>
            </a:r>
            <a:r>
              <a:rPr kumimoji="0" lang="x-none" altLang="x-none" sz="1000" b="0" i="0" u="none" strike="noStrike" cap="none" normalizeH="0" baseline="0" dirty="0">
                <a:ln>
                  <a:noFill/>
                </a:ln>
                <a:solidFill>
                  <a:schemeClr val="tx1"/>
                </a:solidFill>
                <a:effectLst/>
                <a:ea typeface="Times" charset="0"/>
                <a:cs typeface="Times New Roman" charset="0"/>
              </a:rPr>
              <a:t>onférences session I « </a:t>
            </a:r>
            <a:r>
              <a:rPr lang="fr-FR" sz="1000" dirty="0"/>
              <a:t>Gouvernance des mines orphelines</a:t>
            </a:r>
            <a:r>
              <a:rPr kumimoji="0" lang="x-none" altLang="x-none" sz="1000" b="0" i="0" u="none" strike="noStrike" cap="none" normalizeH="0" baseline="0" dirty="0">
                <a:ln>
                  <a:noFill/>
                </a:ln>
                <a:solidFill>
                  <a:schemeClr val="tx1"/>
                </a:solidFill>
                <a:effectLst/>
                <a:ea typeface="Times" charset="0"/>
                <a:cs typeface="Times New Roman" charset="0"/>
              </a:rPr>
              <a:t> »</a:t>
            </a:r>
          </a:p>
          <a:p>
            <a:pPr marR="0" lvl="0" algn="just" defTabSz="914400" rtl="0" eaLnBrk="0" fontAlgn="base" latinLnBrk="0" hangingPunct="0">
              <a:spcBef>
                <a:spcPct val="0"/>
              </a:spcBef>
              <a:spcAft>
                <a:spcPct val="0"/>
              </a:spcAft>
              <a:buClrTx/>
              <a:buSzTx/>
              <a:buFontTx/>
              <a:buNone/>
              <a:tabLst>
                <a:tab pos="617538" algn="l"/>
              </a:tabLst>
            </a:pPr>
            <a:r>
              <a:rPr kumimoji="0" lang="x-none" altLang="x-none" sz="1000" b="0" i="0" u="none" strike="noStrike" cap="none" normalizeH="0" baseline="0" dirty="0">
                <a:ln>
                  <a:noFill/>
                </a:ln>
                <a:solidFill>
                  <a:schemeClr val="tx1"/>
                </a:solidFill>
                <a:effectLst/>
                <a:ea typeface="Times" charset="0"/>
                <a:cs typeface="Times New Roman" charset="0"/>
              </a:rPr>
              <a:t>Après-midi</a:t>
            </a:r>
            <a:r>
              <a:rPr kumimoji="0" lang="fr-FR" altLang="x-none" sz="1000" b="0" i="0" u="none" strike="noStrike" cap="none" normalizeH="0" baseline="0" dirty="0">
                <a:ln>
                  <a:noFill/>
                </a:ln>
                <a:solidFill>
                  <a:schemeClr val="tx1"/>
                </a:solidFill>
                <a:effectLst/>
                <a:ea typeface="Times" charset="0"/>
                <a:cs typeface="Times New Roman" charset="0"/>
              </a:rPr>
              <a:t> :</a:t>
            </a:r>
            <a:r>
              <a:rPr kumimoji="0" lang="x-none" altLang="x-none" sz="1000" b="0" i="0" u="none" strike="noStrike" cap="none" normalizeH="0" baseline="0" dirty="0">
                <a:ln>
                  <a:noFill/>
                </a:ln>
                <a:solidFill>
                  <a:schemeClr val="tx1"/>
                </a:solidFill>
                <a:effectLst/>
                <a:ea typeface="Times" charset="0"/>
                <a:cs typeface="Times New Roman" charset="0"/>
              </a:rPr>
              <a:t> </a:t>
            </a:r>
            <a:r>
              <a:rPr lang="fr-FR" altLang="x-none" sz="1000" dirty="0">
                <a:ea typeface="Times" charset="0"/>
                <a:cs typeface="Times New Roman" charset="0"/>
              </a:rPr>
              <a:t>Conférences </a:t>
            </a:r>
            <a:r>
              <a:rPr kumimoji="0" lang="x-none" altLang="x-none" sz="1000" b="0" i="0" u="none" strike="noStrike" cap="none" normalizeH="0" baseline="0" dirty="0">
                <a:ln>
                  <a:noFill/>
                </a:ln>
                <a:solidFill>
                  <a:schemeClr val="tx1"/>
                </a:solidFill>
                <a:effectLst/>
                <a:ea typeface="Times" charset="0"/>
                <a:cs typeface="Times New Roman" charset="0"/>
              </a:rPr>
              <a:t>session II « Impacts environnementaux et sociétaux »</a:t>
            </a:r>
          </a:p>
          <a:p>
            <a:pPr marR="0" lvl="0" algn="just" defTabSz="914400" rtl="0" eaLnBrk="0" fontAlgn="base" latinLnBrk="0" hangingPunct="0">
              <a:spcBef>
                <a:spcPct val="0"/>
              </a:spcBef>
              <a:spcAft>
                <a:spcPct val="0"/>
              </a:spcAft>
              <a:buClrTx/>
              <a:buSzTx/>
              <a:buFontTx/>
              <a:buNone/>
              <a:tabLst>
                <a:tab pos="617538" algn="l"/>
              </a:tabLst>
            </a:pPr>
            <a:r>
              <a:rPr kumimoji="0" lang="x-none" altLang="x-none" sz="1000" b="1" i="0" u="none" strike="noStrike" cap="none" normalizeH="0" baseline="0" dirty="0">
                <a:ln>
                  <a:noFill/>
                </a:ln>
                <a:solidFill>
                  <a:schemeClr val="tx1"/>
                </a:solidFill>
                <a:effectLst/>
                <a:ea typeface="Times" charset="0"/>
                <a:cs typeface="Times New Roman" charset="0"/>
              </a:rPr>
              <a:t>19 septembre </a:t>
            </a:r>
            <a:r>
              <a:rPr kumimoji="0" lang="x-none" altLang="x-none" sz="1000" b="0" i="0" u="none" strike="noStrike" cap="none" normalizeH="0" baseline="0" dirty="0">
                <a:ln>
                  <a:noFill/>
                </a:ln>
                <a:solidFill>
                  <a:schemeClr val="tx1"/>
                </a:solidFill>
                <a:effectLst/>
                <a:ea typeface="Times" charset="0"/>
                <a:cs typeface="Times New Roman" charset="0"/>
              </a:rPr>
              <a:t>: Université de Meknès </a:t>
            </a:r>
            <a:endParaRPr kumimoji="0" lang="fr-FR" altLang="x-none" sz="1000" b="0" i="0" u="none" strike="noStrike" cap="none" normalizeH="0" baseline="0" dirty="0">
              <a:ln>
                <a:noFill/>
              </a:ln>
              <a:solidFill>
                <a:schemeClr val="tx1"/>
              </a:solidFill>
              <a:effectLst/>
              <a:ea typeface="Times" charset="0"/>
              <a:cs typeface="Times New Roman" charset="0"/>
            </a:endParaRPr>
          </a:p>
          <a:p>
            <a:pPr lvl="0" algn="just" eaLnBrk="0" fontAlgn="base" hangingPunct="0">
              <a:spcBef>
                <a:spcPct val="0"/>
              </a:spcBef>
              <a:spcAft>
                <a:spcPct val="0"/>
              </a:spcAft>
              <a:tabLst>
                <a:tab pos="617538" algn="l"/>
              </a:tabLst>
            </a:pPr>
            <a:r>
              <a:rPr kumimoji="0" lang="x-none" altLang="x-none" sz="1000" b="0" i="0" u="none" strike="noStrike" cap="none" normalizeH="0" baseline="0" dirty="0">
                <a:ln>
                  <a:noFill/>
                </a:ln>
                <a:solidFill>
                  <a:schemeClr val="tx1"/>
                </a:solidFill>
                <a:effectLst/>
                <a:ea typeface="Times" charset="0"/>
                <a:cs typeface="Times New Roman" charset="0"/>
              </a:rPr>
              <a:t>Matinée : </a:t>
            </a:r>
            <a:r>
              <a:rPr kumimoji="0" lang="fr-FR" altLang="x-none" sz="1000" b="0" i="0" u="none" strike="noStrike" cap="none" normalizeH="0" baseline="0" dirty="0">
                <a:ln>
                  <a:noFill/>
                </a:ln>
                <a:solidFill>
                  <a:schemeClr val="tx1"/>
                </a:solidFill>
                <a:effectLst/>
                <a:ea typeface="Times" charset="0"/>
                <a:cs typeface="Times New Roman" charset="0"/>
              </a:rPr>
              <a:t>	</a:t>
            </a:r>
            <a:r>
              <a:rPr lang="fr-FR" altLang="x-none" sz="1000" dirty="0">
                <a:ea typeface="Times" charset="0"/>
                <a:cs typeface="Times New Roman" charset="0"/>
              </a:rPr>
              <a:t>C</a:t>
            </a:r>
            <a:r>
              <a:rPr kumimoji="0" lang="fr-FR" altLang="x-none" sz="1000" b="0" i="0" u="none" strike="noStrike" cap="none" normalizeH="0" baseline="0" dirty="0">
                <a:ln>
                  <a:noFill/>
                </a:ln>
                <a:solidFill>
                  <a:schemeClr val="tx1"/>
                </a:solidFill>
                <a:effectLst/>
                <a:ea typeface="Times" charset="0"/>
                <a:cs typeface="Times New Roman" charset="0"/>
              </a:rPr>
              <a:t>onférences </a:t>
            </a:r>
            <a:r>
              <a:rPr kumimoji="0" lang="x-none" altLang="x-none" sz="1000" b="0" i="0" u="none" strike="noStrike" cap="none" normalizeH="0" baseline="0" dirty="0">
                <a:ln>
                  <a:noFill/>
                </a:ln>
                <a:solidFill>
                  <a:schemeClr val="tx1"/>
                </a:solidFill>
                <a:effectLst/>
                <a:ea typeface="Times" charset="0"/>
                <a:cs typeface="Times New Roman" charset="0"/>
              </a:rPr>
              <a:t>session III « </a:t>
            </a:r>
            <a:r>
              <a:rPr lang="fr-FR" sz="1000" dirty="0"/>
              <a:t>Réduction des impacts et restauration des 	sites dégradés </a:t>
            </a:r>
            <a:r>
              <a:rPr kumimoji="0" lang="x-none" altLang="x-none" sz="1000" b="0" i="0" u="none" strike="noStrike" cap="none" normalizeH="0" baseline="0" dirty="0">
                <a:ln>
                  <a:noFill/>
                </a:ln>
                <a:solidFill>
                  <a:schemeClr val="tx1"/>
                </a:solidFill>
                <a:effectLst/>
                <a:ea typeface="Times" charset="0"/>
                <a:cs typeface="Times New Roman" charset="0"/>
              </a:rPr>
              <a:t> »</a:t>
            </a:r>
          </a:p>
          <a:p>
            <a:pPr marR="0" lvl="0" algn="just" defTabSz="914400" rtl="0" eaLnBrk="0" fontAlgn="base" latinLnBrk="0" hangingPunct="0">
              <a:spcBef>
                <a:spcPct val="0"/>
              </a:spcBef>
              <a:spcAft>
                <a:spcPct val="0"/>
              </a:spcAft>
              <a:buClrTx/>
              <a:buSzTx/>
              <a:buFontTx/>
              <a:buNone/>
              <a:tabLst>
                <a:tab pos="617538" algn="l"/>
              </a:tabLst>
            </a:pPr>
            <a:r>
              <a:rPr kumimoji="0" lang="x-none" altLang="x-none" sz="1000" b="0" i="0" u="none" strike="noStrike" cap="none" normalizeH="0" baseline="0" dirty="0">
                <a:ln>
                  <a:noFill/>
                </a:ln>
                <a:solidFill>
                  <a:schemeClr val="tx1"/>
                </a:solidFill>
                <a:effectLst/>
                <a:ea typeface="Times" charset="0"/>
                <a:cs typeface="Times New Roman" charset="0"/>
              </a:rPr>
              <a:t>Après-midi : </a:t>
            </a:r>
            <a:r>
              <a:rPr lang="fr-FR" altLang="x-none" sz="1000" dirty="0">
                <a:ea typeface="Times" charset="0"/>
                <a:cs typeface="Times New Roman" charset="0"/>
              </a:rPr>
              <a:t>C</a:t>
            </a:r>
            <a:r>
              <a:rPr kumimoji="0" lang="fr-FR" altLang="x-none" sz="1000" b="0" i="0" u="none" strike="noStrike" cap="none" normalizeH="0" baseline="0" dirty="0">
                <a:ln>
                  <a:noFill/>
                </a:ln>
                <a:solidFill>
                  <a:schemeClr val="tx1"/>
                </a:solidFill>
                <a:effectLst/>
                <a:ea typeface="Times" charset="0"/>
                <a:cs typeface="Times New Roman" charset="0"/>
              </a:rPr>
              <a:t>onférences </a:t>
            </a:r>
            <a:r>
              <a:rPr kumimoji="0" lang="x-none" altLang="x-none" sz="1000" b="0" i="0" u="none" strike="noStrike" cap="none" normalizeH="0" baseline="0" dirty="0">
                <a:ln>
                  <a:noFill/>
                </a:ln>
                <a:solidFill>
                  <a:schemeClr val="tx1"/>
                </a:solidFill>
                <a:effectLst/>
                <a:ea typeface="Times" charset="0"/>
                <a:cs typeface="Times New Roman" charset="0"/>
              </a:rPr>
              <a:t>session IV « </a:t>
            </a:r>
            <a:r>
              <a:rPr lang="fr-FR" altLang="x-none" sz="1000" dirty="0">
                <a:ea typeface="Times" charset="0"/>
                <a:cs typeface="Times New Roman" charset="0"/>
              </a:rPr>
              <a:t>R</a:t>
            </a:r>
            <a:r>
              <a:rPr kumimoji="0" lang="fr-FR" altLang="x-none" sz="1000" b="0" i="0" u="none" strike="noStrike" cap="none" normalizeH="0" baseline="0" dirty="0" smtClean="0">
                <a:ln>
                  <a:noFill/>
                </a:ln>
                <a:solidFill>
                  <a:schemeClr val="tx1"/>
                </a:solidFill>
                <a:effectLst/>
                <a:ea typeface="Times" charset="0"/>
                <a:cs typeface="Times New Roman" charset="0"/>
              </a:rPr>
              <a:t>éduction </a:t>
            </a:r>
            <a:r>
              <a:rPr kumimoji="0" lang="fr-FR" altLang="x-none" sz="1000" b="0" i="0" u="none" strike="noStrike" cap="none" normalizeH="0" baseline="0" dirty="0">
                <a:ln>
                  <a:noFill/>
                </a:ln>
                <a:solidFill>
                  <a:schemeClr val="tx1"/>
                </a:solidFill>
                <a:effectLst/>
                <a:ea typeface="Times" charset="0"/>
                <a:cs typeface="Times New Roman" charset="0"/>
              </a:rPr>
              <a:t>des impacts et </a:t>
            </a:r>
            <a:r>
              <a:rPr kumimoji="0" lang="x-none" altLang="x-none" sz="1000" b="0" i="0" u="none" strike="noStrike" cap="none" normalizeH="0" baseline="0" dirty="0">
                <a:ln>
                  <a:noFill/>
                </a:ln>
                <a:solidFill>
                  <a:schemeClr val="tx1"/>
                </a:solidFill>
                <a:effectLst/>
                <a:ea typeface="Times" charset="0"/>
                <a:cs typeface="Times New Roman" charset="0"/>
              </a:rPr>
              <a:t>Usages des sites </a:t>
            </a:r>
            <a:r>
              <a:rPr kumimoji="0" lang="fr-FR" altLang="x-none" sz="1000" b="0" i="0" u="none" strike="noStrike" cap="none" normalizeH="0" baseline="0" dirty="0">
                <a:ln>
                  <a:noFill/>
                </a:ln>
                <a:solidFill>
                  <a:schemeClr val="tx1"/>
                </a:solidFill>
                <a:effectLst/>
                <a:ea typeface="Times" charset="0"/>
                <a:cs typeface="Times New Roman" charset="0"/>
              </a:rPr>
              <a:t>	</a:t>
            </a:r>
            <a:r>
              <a:rPr kumimoji="0" lang="x-none" altLang="x-none" sz="1000" b="0" i="0" u="none" strike="noStrike" cap="none" normalizeH="0" baseline="0" dirty="0">
                <a:ln>
                  <a:noFill/>
                </a:ln>
                <a:solidFill>
                  <a:schemeClr val="tx1"/>
                </a:solidFill>
                <a:effectLst/>
                <a:ea typeface="Times" charset="0"/>
                <a:cs typeface="Times New Roman" charset="0"/>
              </a:rPr>
              <a:t>restaurés »</a:t>
            </a:r>
          </a:p>
          <a:p>
            <a:pPr marR="0" lvl="0" algn="just" defTabSz="914400" rtl="0" eaLnBrk="0" fontAlgn="base" latinLnBrk="0" hangingPunct="0">
              <a:spcBef>
                <a:spcPct val="0"/>
              </a:spcBef>
              <a:spcAft>
                <a:spcPct val="0"/>
              </a:spcAft>
              <a:buClrTx/>
              <a:buSzTx/>
              <a:buFontTx/>
              <a:buNone/>
              <a:tabLst>
                <a:tab pos="617538" algn="l"/>
              </a:tabLst>
            </a:pPr>
            <a:r>
              <a:rPr kumimoji="0" lang="x-none" altLang="x-none" sz="1000" b="1" i="0" u="none" strike="noStrike" cap="none" normalizeH="0" baseline="0" dirty="0">
                <a:ln>
                  <a:noFill/>
                </a:ln>
                <a:solidFill>
                  <a:schemeClr val="tx1"/>
                </a:solidFill>
                <a:effectLst/>
                <a:ea typeface="Times" charset="0"/>
                <a:cs typeface="Times New Roman" charset="0"/>
              </a:rPr>
              <a:t>20 septembre</a:t>
            </a:r>
            <a:r>
              <a:rPr kumimoji="0" lang="x-none" altLang="x-none" sz="1000" b="0" i="0" u="none" strike="noStrike" cap="none" normalizeH="0" baseline="0" dirty="0">
                <a:ln>
                  <a:noFill/>
                </a:ln>
                <a:solidFill>
                  <a:schemeClr val="tx1"/>
                </a:solidFill>
                <a:effectLst/>
                <a:ea typeface="Times" charset="0"/>
                <a:cs typeface="Times New Roman" charset="0"/>
              </a:rPr>
              <a:t> :</a:t>
            </a:r>
            <a:r>
              <a:rPr lang="fr-FR" altLang="x-none" sz="1000" dirty="0">
                <a:ea typeface="Times" charset="0"/>
                <a:cs typeface="Times New Roman" charset="0"/>
              </a:rPr>
              <a:t> </a:t>
            </a:r>
            <a:r>
              <a:rPr kumimoji="0" lang="x-none" altLang="x-none" sz="1000" b="0" i="0" u="none" strike="noStrike" cap="none" normalizeH="0" baseline="0" dirty="0">
                <a:ln>
                  <a:noFill/>
                </a:ln>
                <a:solidFill>
                  <a:schemeClr val="tx1"/>
                </a:solidFill>
                <a:effectLst/>
                <a:ea typeface="Times" charset="0"/>
                <a:cs typeface="Times New Roman" charset="0"/>
              </a:rPr>
              <a:t>Visite de sites dans la région de Midelt et Zaida et retour sur </a:t>
            </a:r>
            <a:r>
              <a:rPr kumimoji="0" lang="fr-FR" altLang="x-none" sz="1000" b="0" i="0" u="none" strike="noStrike" cap="none" normalizeH="0" baseline="0" dirty="0">
                <a:ln>
                  <a:noFill/>
                </a:ln>
                <a:solidFill>
                  <a:schemeClr val="tx1"/>
                </a:solidFill>
                <a:effectLst/>
                <a:ea typeface="Times" charset="0"/>
                <a:cs typeface="Times New Roman" charset="0"/>
              </a:rPr>
              <a:t>	</a:t>
            </a:r>
            <a:r>
              <a:rPr kumimoji="0" lang="x-none" altLang="x-none" sz="1000" b="0" i="0" u="none" strike="noStrike" cap="none" normalizeH="0" baseline="0" dirty="0">
                <a:ln>
                  <a:noFill/>
                </a:ln>
                <a:solidFill>
                  <a:schemeClr val="tx1"/>
                </a:solidFill>
                <a:effectLst/>
                <a:ea typeface="Times" charset="0"/>
                <a:cs typeface="Times New Roman" charset="0"/>
              </a:rPr>
              <a:t>Meknès</a:t>
            </a:r>
          </a:p>
          <a:p>
            <a:pPr marR="0" lvl="0" algn="just" defTabSz="914400" rtl="0" eaLnBrk="0" fontAlgn="base" latinLnBrk="0" hangingPunct="0">
              <a:spcBef>
                <a:spcPct val="0"/>
              </a:spcBef>
              <a:spcAft>
                <a:spcPct val="0"/>
              </a:spcAft>
              <a:buClrTx/>
              <a:buSzTx/>
              <a:buFontTx/>
              <a:buNone/>
              <a:tabLst>
                <a:tab pos="617538" algn="l"/>
              </a:tabLst>
            </a:pPr>
            <a:r>
              <a:rPr kumimoji="0" lang="x-none" altLang="x-none" sz="1000" b="1" i="0" u="none" strike="noStrike" cap="none" normalizeH="0" baseline="0" dirty="0">
                <a:ln>
                  <a:noFill/>
                </a:ln>
                <a:solidFill>
                  <a:schemeClr val="tx1"/>
                </a:solidFill>
                <a:effectLst/>
                <a:ea typeface="Times" charset="0"/>
                <a:cs typeface="Times New Roman" charset="0"/>
              </a:rPr>
              <a:t>21 septembre </a:t>
            </a:r>
            <a:r>
              <a:rPr kumimoji="0" lang="x-none" altLang="x-none" sz="1000" b="0" i="0" u="none" strike="noStrike" cap="none" normalizeH="0" baseline="0" dirty="0">
                <a:ln>
                  <a:noFill/>
                </a:ln>
                <a:solidFill>
                  <a:schemeClr val="tx1"/>
                </a:solidFill>
                <a:effectLst/>
                <a:ea typeface="Times" charset="0"/>
                <a:cs typeface="Times New Roman" charset="0"/>
              </a:rPr>
              <a:t>:</a:t>
            </a:r>
            <a:r>
              <a:rPr kumimoji="0" lang="fr-FR" altLang="x-none" sz="1000" b="0" i="0" u="none" strike="noStrike" cap="none" normalizeH="0" baseline="0" dirty="0">
                <a:ln>
                  <a:noFill/>
                </a:ln>
                <a:solidFill>
                  <a:schemeClr val="tx1"/>
                </a:solidFill>
                <a:effectLst/>
                <a:ea typeface="Times" charset="0"/>
                <a:cs typeface="Times New Roman" charset="0"/>
              </a:rPr>
              <a:t> </a:t>
            </a:r>
            <a:r>
              <a:rPr kumimoji="0" lang="x-none" altLang="x-none" sz="1000" b="0" i="0" u="none" strike="noStrike" cap="none" normalizeH="0" baseline="0" dirty="0">
                <a:ln>
                  <a:noFill/>
                </a:ln>
                <a:solidFill>
                  <a:schemeClr val="tx1"/>
                </a:solidFill>
                <a:effectLst/>
                <a:ea typeface="Times" charset="0"/>
                <a:cs typeface="Times New Roman" charset="0"/>
              </a:rPr>
              <a:t>Université de Meknès </a:t>
            </a:r>
            <a:endParaRPr kumimoji="0" lang="fr-FR" altLang="x-none" sz="1000" b="0" i="0" u="none" strike="noStrike" cap="none" normalizeH="0" baseline="0" dirty="0">
              <a:ln>
                <a:noFill/>
              </a:ln>
              <a:solidFill>
                <a:schemeClr val="tx1"/>
              </a:solidFill>
              <a:effectLst/>
              <a:ea typeface="Times" charset="0"/>
              <a:cs typeface="Times New Roman" charset="0"/>
            </a:endParaRPr>
          </a:p>
          <a:p>
            <a:pPr marR="0" lvl="0" algn="just" defTabSz="914400" rtl="0" eaLnBrk="0" fontAlgn="base" latinLnBrk="0" hangingPunct="0">
              <a:spcBef>
                <a:spcPct val="0"/>
              </a:spcBef>
              <a:spcAft>
                <a:spcPct val="0"/>
              </a:spcAft>
              <a:buClrTx/>
              <a:buSzTx/>
              <a:buFontTx/>
              <a:buNone/>
              <a:tabLst>
                <a:tab pos="617538" algn="l"/>
              </a:tabLst>
            </a:pPr>
            <a:r>
              <a:rPr kumimoji="0" lang="fr-FR" altLang="x-none" sz="1000" b="0" i="0" u="none" strike="noStrike" cap="none" normalizeH="0" baseline="0" dirty="0">
                <a:ln>
                  <a:noFill/>
                </a:ln>
                <a:solidFill>
                  <a:schemeClr val="tx1"/>
                </a:solidFill>
                <a:effectLst/>
                <a:ea typeface="Times" charset="0"/>
                <a:cs typeface="Times New Roman" charset="0"/>
              </a:rPr>
              <a:t>	</a:t>
            </a:r>
            <a:r>
              <a:rPr kumimoji="0" lang="x-none" altLang="x-none" sz="1000" b="0" i="0" u="none" strike="noStrike" cap="none" normalizeH="0" baseline="0" dirty="0" smtClean="0">
                <a:ln>
                  <a:noFill/>
                </a:ln>
                <a:solidFill>
                  <a:schemeClr val="tx1"/>
                </a:solidFill>
                <a:effectLst/>
                <a:ea typeface="Times" charset="0"/>
                <a:cs typeface="Times New Roman" charset="0"/>
              </a:rPr>
              <a:t>Discussion</a:t>
            </a:r>
            <a:r>
              <a:rPr kumimoji="0" lang="fr-FR" altLang="x-none" sz="1000" b="0" i="0" u="none" strike="noStrike" cap="none" normalizeH="0" baseline="0" dirty="0" smtClean="0">
                <a:ln>
                  <a:noFill/>
                </a:ln>
                <a:solidFill>
                  <a:schemeClr val="tx1"/>
                </a:solidFill>
                <a:effectLst/>
                <a:ea typeface="Times" charset="0"/>
                <a:cs typeface="Times New Roman" charset="0"/>
              </a:rPr>
              <a:t>s</a:t>
            </a:r>
            <a:r>
              <a:rPr kumimoji="0" lang="x-none" altLang="x-none" sz="1000" b="0" i="0" u="none" strike="noStrike" cap="none" normalizeH="0" baseline="0" dirty="0" smtClean="0">
                <a:ln>
                  <a:noFill/>
                </a:ln>
                <a:solidFill>
                  <a:schemeClr val="tx1"/>
                </a:solidFill>
                <a:effectLst/>
                <a:ea typeface="Times" charset="0"/>
                <a:cs typeface="Times New Roman" charset="0"/>
              </a:rPr>
              <a:t> </a:t>
            </a:r>
            <a:r>
              <a:rPr kumimoji="0" lang="x-none" altLang="x-none" sz="1000" b="0" i="0" u="none" strike="noStrike" cap="none" normalizeH="0" baseline="0" dirty="0">
                <a:ln>
                  <a:noFill/>
                </a:ln>
                <a:solidFill>
                  <a:schemeClr val="tx1"/>
                </a:solidFill>
                <a:effectLst/>
                <a:ea typeface="Times" charset="0"/>
                <a:cs typeface="Times New Roman" charset="0"/>
              </a:rPr>
              <a:t>et </a:t>
            </a:r>
            <a:r>
              <a:rPr kumimoji="0" lang="fr-FR" altLang="x-none" sz="1000" b="0" i="0" u="none" strike="noStrike" cap="none" normalizeH="0" baseline="0" dirty="0">
                <a:ln>
                  <a:noFill/>
                </a:ln>
                <a:solidFill>
                  <a:schemeClr val="tx1"/>
                </a:solidFill>
                <a:effectLst/>
                <a:ea typeface="Times" charset="0"/>
                <a:cs typeface="Times New Roman" charset="0"/>
              </a:rPr>
              <a:t>p</a:t>
            </a:r>
            <a:r>
              <a:rPr kumimoji="0" lang="x-none" altLang="x-none" sz="1000" b="0" i="0" u="none" strike="noStrike" cap="none" normalizeH="0" baseline="0" dirty="0">
                <a:ln>
                  <a:noFill/>
                </a:ln>
                <a:solidFill>
                  <a:schemeClr val="tx1"/>
                </a:solidFill>
                <a:effectLst/>
                <a:ea typeface="Times" charset="0"/>
                <a:cs typeface="Times New Roman" charset="0"/>
              </a:rPr>
              <a:t>réparation d</a:t>
            </a:r>
            <a:r>
              <a:rPr kumimoji="0" lang="fr-FR" altLang="x-none" sz="1000" b="0" i="0" u="none" strike="noStrike" cap="none" normalizeH="0" baseline="0" dirty="0">
                <a:ln>
                  <a:noFill/>
                </a:ln>
                <a:solidFill>
                  <a:schemeClr val="tx1"/>
                </a:solidFill>
                <a:effectLst/>
                <a:ea typeface="Times" charset="0"/>
                <a:cs typeface="Times New Roman" charset="0"/>
              </a:rPr>
              <a:t>’une</a:t>
            </a:r>
            <a:r>
              <a:rPr kumimoji="0" lang="x-none" altLang="x-none" sz="1000" b="0" i="0" u="none" strike="noStrike" cap="none" normalizeH="0" baseline="0" dirty="0">
                <a:ln>
                  <a:noFill/>
                </a:ln>
                <a:solidFill>
                  <a:schemeClr val="tx1"/>
                </a:solidFill>
                <a:effectLst/>
                <a:ea typeface="Times" charset="0"/>
                <a:cs typeface="Times New Roman" charset="0"/>
              </a:rPr>
              <a:t> feuille de route de recommandations pour </a:t>
            </a:r>
            <a:r>
              <a:rPr kumimoji="0" lang="fr-FR" altLang="x-none" sz="1000" b="0" i="0" u="none" strike="noStrike" cap="none" normalizeH="0" baseline="0" dirty="0">
                <a:ln>
                  <a:noFill/>
                </a:ln>
                <a:solidFill>
                  <a:schemeClr val="tx1"/>
                </a:solidFill>
                <a:effectLst/>
                <a:ea typeface="Times" charset="0"/>
                <a:cs typeface="Times New Roman" charset="0"/>
              </a:rPr>
              <a:t>	</a:t>
            </a:r>
            <a:r>
              <a:rPr kumimoji="0" lang="x-none" altLang="x-none" sz="1000" b="0" i="0" u="none" strike="noStrike" cap="none" normalizeH="0" baseline="0" dirty="0">
                <a:ln>
                  <a:noFill/>
                </a:ln>
                <a:solidFill>
                  <a:schemeClr val="tx1"/>
                </a:solidFill>
                <a:effectLst/>
                <a:ea typeface="Times" charset="0"/>
                <a:cs typeface="Times New Roman" charset="0"/>
              </a:rPr>
              <a:t>la recherche issu</a:t>
            </a:r>
            <a:r>
              <a:rPr kumimoji="0" lang="fr-FR" altLang="x-none" sz="1000" b="0" i="0" u="none" strike="noStrike" cap="none" normalizeH="0" baseline="0" dirty="0">
                <a:ln>
                  <a:noFill/>
                </a:ln>
                <a:solidFill>
                  <a:schemeClr val="tx1"/>
                </a:solidFill>
                <a:effectLst/>
                <a:ea typeface="Times" charset="0"/>
                <a:cs typeface="Times New Roman" charset="0"/>
              </a:rPr>
              <a:t>e</a:t>
            </a:r>
            <a:r>
              <a:rPr kumimoji="0" lang="x-none" altLang="x-none" sz="1000" b="0" i="0" u="none" strike="noStrike" cap="none" normalizeH="0" baseline="0" dirty="0">
                <a:ln>
                  <a:noFill/>
                </a:ln>
                <a:solidFill>
                  <a:schemeClr val="tx1"/>
                </a:solidFill>
                <a:effectLst/>
                <a:ea typeface="Times" charset="0"/>
                <a:cs typeface="Times New Roman" charset="0"/>
              </a:rPr>
              <a:t> de l’atelier, perspectives de consortia de recherche, </a:t>
            </a:r>
            <a:r>
              <a:rPr kumimoji="0" lang="fr-FR" altLang="x-none" sz="1000" b="0" i="0" u="none" strike="noStrike" cap="none" normalizeH="0" baseline="0" dirty="0">
                <a:ln>
                  <a:noFill/>
                </a:ln>
                <a:solidFill>
                  <a:schemeClr val="tx1"/>
                </a:solidFill>
                <a:effectLst/>
                <a:ea typeface="Times" charset="0"/>
                <a:cs typeface="Times New Roman" charset="0"/>
              </a:rPr>
              <a:t>	</a:t>
            </a:r>
            <a:r>
              <a:rPr kumimoji="0" lang="x-none" altLang="x-none" sz="1000" b="0" i="0" u="none" strike="noStrike" cap="none" normalizeH="0" baseline="0" dirty="0">
                <a:ln>
                  <a:noFill/>
                </a:ln>
                <a:solidFill>
                  <a:schemeClr val="tx1"/>
                </a:solidFill>
                <a:effectLst/>
                <a:ea typeface="Times" charset="0"/>
                <a:cs typeface="Times New Roman" charset="0"/>
              </a:rPr>
              <a:t>clôture.</a:t>
            </a:r>
            <a:endParaRPr kumimoji="0" lang="x-none" altLang="x-none" sz="1000" b="0" i="0" u="none" strike="noStrike" cap="none" normalizeH="0" baseline="0" dirty="0">
              <a:ln>
                <a:noFill/>
              </a:ln>
              <a:solidFill>
                <a:schemeClr val="tx1"/>
              </a:solidFill>
              <a:effectLst/>
            </a:endParaRPr>
          </a:p>
          <a:p>
            <a:pPr marR="0" lvl="0" algn="just" defTabSz="914400" rtl="0" eaLnBrk="0" fontAlgn="base" latinLnBrk="0" hangingPunct="0">
              <a:spcBef>
                <a:spcPct val="0"/>
              </a:spcBef>
              <a:spcAft>
                <a:spcPct val="0"/>
              </a:spcAft>
              <a:buClrTx/>
              <a:buSzTx/>
              <a:buFontTx/>
              <a:buNone/>
              <a:tabLst>
                <a:tab pos="617538" algn="l"/>
              </a:tabLst>
            </a:pPr>
            <a:r>
              <a:rPr kumimoji="0" lang="x-none" altLang="x-none" sz="1000" b="1" i="0" u="none" strike="noStrike" cap="none" normalizeH="0" baseline="0" dirty="0">
                <a:ln>
                  <a:noFill/>
                </a:ln>
                <a:solidFill>
                  <a:schemeClr val="tx1"/>
                </a:solidFill>
                <a:effectLst/>
              </a:rPr>
              <a:t>21 au soir ou 22 septembre</a:t>
            </a:r>
            <a:r>
              <a:rPr kumimoji="0" lang="x-none" altLang="x-none" sz="1000" b="0" i="0" u="none" strike="noStrike" cap="none" normalizeH="0" baseline="0" dirty="0">
                <a:ln>
                  <a:noFill/>
                </a:ln>
                <a:solidFill>
                  <a:schemeClr val="tx1"/>
                </a:solidFill>
                <a:effectLst/>
              </a:rPr>
              <a:t> : Départ des participants </a:t>
            </a:r>
            <a:endParaRPr kumimoji="0" lang="fr-FR" altLang="x-none" sz="1000" b="0" i="0" u="none" strike="noStrike" cap="none" normalizeH="0" baseline="0" dirty="0">
              <a:ln>
                <a:noFill/>
              </a:ln>
              <a:solidFill>
                <a:schemeClr val="tx1"/>
              </a:solidFill>
              <a:effectLst/>
            </a:endParaRPr>
          </a:p>
          <a:p>
            <a:pPr marR="0" lvl="0" algn="just" defTabSz="914400" rtl="0" eaLnBrk="0" fontAlgn="base" latinLnBrk="0" hangingPunct="0">
              <a:spcBef>
                <a:spcPct val="0"/>
              </a:spcBef>
              <a:spcAft>
                <a:spcPct val="0"/>
              </a:spcAft>
              <a:buClrTx/>
              <a:buSzTx/>
              <a:buFontTx/>
              <a:buNone/>
              <a:tabLst>
                <a:tab pos="617538" algn="l"/>
              </a:tabLst>
            </a:pPr>
            <a:endParaRPr lang="fr-FR" altLang="x-none" sz="1000" dirty="0"/>
          </a:p>
          <a:p>
            <a:pPr lvl="0" algn="just" eaLnBrk="0" fontAlgn="base" hangingPunct="0">
              <a:spcBef>
                <a:spcPct val="0"/>
              </a:spcBef>
              <a:spcAft>
                <a:spcPct val="0"/>
              </a:spcAft>
              <a:tabLst>
                <a:tab pos="617538" algn="l"/>
              </a:tabLst>
            </a:pPr>
            <a:r>
              <a:rPr kumimoji="0" lang="fr-FR" altLang="x-none" sz="1000" b="0" i="0" u="none" strike="noStrike" cap="none" normalizeH="0" baseline="0" dirty="0">
                <a:ln>
                  <a:noFill/>
                </a:ln>
                <a:solidFill>
                  <a:schemeClr val="tx1"/>
                </a:solidFill>
                <a:effectLst/>
              </a:rPr>
              <a:t>Contacts:</a:t>
            </a:r>
            <a:r>
              <a:rPr lang="fr-FR" altLang="x-none" sz="1000" dirty="0"/>
              <a:t>	</a:t>
            </a:r>
            <a:r>
              <a:rPr lang="fr-FR" sz="1000" u="sng" dirty="0">
                <a:hlinkClick r:id="rId3"/>
              </a:rPr>
              <a:t>dekayir@yahoo.fr)</a:t>
            </a:r>
            <a:r>
              <a:rPr lang="fr-FR" sz="1000" dirty="0"/>
              <a:t>, </a:t>
            </a:r>
            <a:r>
              <a:rPr lang="fr-FR" sz="1000" u="sng" dirty="0">
                <a:hlinkClick r:id="rId4"/>
              </a:rPr>
              <a:t>fahrmouna@yahoo.fr</a:t>
            </a:r>
            <a:r>
              <a:rPr lang="fr-FR" sz="1000" dirty="0"/>
              <a:t>, </a:t>
            </a:r>
            <a:r>
              <a:rPr lang="fr-FR" sz="1000" u="sng" dirty="0" smtClean="0">
                <a:hlinkClick r:id="rId5"/>
              </a:rPr>
              <a:t>azizsmouni@gmail.com</a:t>
            </a:r>
            <a:r>
              <a:rPr lang="fr-FR" sz="1000" dirty="0" smtClean="0"/>
              <a:t>, 	</a:t>
            </a:r>
            <a:r>
              <a:rPr lang="fr-FR" sz="1000" dirty="0" smtClean="0">
                <a:hlinkClick r:id="rId6"/>
              </a:rPr>
              <a:t>eladnani@gmail.com</a:t>
            </a:r>
            <a:r>
              <a:rPr lang="fr-FR" sz="1000" dirty="0" smtClean="0"/>
              <a:t>, </a:t>
            </a:r>
            <a:r>
              <a:rPr lang="fr-FR" sz="1000" dirty="0" smtClean="0">
                <a:hlinkClick r:id="rId7"/>
              </a:rPr>
              <a:t>colin@cerege.fr</a:t>
            </a:r>
            <a:r>
              <a:rPr lang="fr-FR" sz="1000" dirty="0"/>
              <a:t>, </a:t>
            </a:r>
            <a:r>
              <a:rPr lang="fr-FR" sz="1000" dirty="0">
                <a:hlinkClick r:id="rId8"/>
              </a:rPr>
              <a:t>renaud.fichez@ird.fr</a:t>
            </a:r>
            <a:endParaRPr kumimoji="0" lang="x-none" altLang="x-none" sz="1000" b="0" i="0" strike="noStrike" cap="none" normalizeH="0" baseline="0" dirty="0">
              <a:ln>
                <a:noFill/>
              </a:ln>
              <a:solidFill>
                <a:schemeClr val="tx1"/>
              </a:solidFill>
              <a:effectLst/>
            </a:endParaRPr>
          </a:p>
          <a:p>
            <a:pPr marR="0" lvl="0" algn="just" defTabSz="914400" rtl="0" eaLnBrk="0" fontAlgn="base" latinLnBrk="0" hangingPunct="0">
              <a:spcBef>
                <a:spcPct val="0"/>
              </a:spcBef>
              <a:spcAft>
                <a:spcPct val="0"/>
              </a:spcAft>
              <a:buClrTx/>
              <a:buSzTx/>
              <a:buFontTx/>
              <a:buNone/>
              <a:tabLst>
                <a:tab pos="703263" algn="l"/>
              </a:tabLst>
            </a:pPr>
            <a:r>
              <a:rPr kumimoji="0" lang="x-none" altLang="x-none" sz="900" b="0" i="0" u="none" strike="noStrike" cap="none" normalizeH="0" baseline="0" dirty="0">
                <a:ln>
                  <a:noFill/>
                </a:ln>
                <a:solidFill>
                  <a:schemeClr val="tx1"/>
                </a:solidFill>
                <a:effectLst/>
              </a:rPr>
              <a:t/>
            </a:r>
            <a:br>
              <a:rPr kumimoji="0" lang="x-none" altLang="x-none" sz="900" b="0" i="0" u="none" strike="noStrike" cap="none" normalizeH="0" baseline="0" dirty="0">
                <a:ln>
                  <a:noFill/>
                </a:ln>
                <a:solidFill>
                  <a:schemeClr val="tx1"/>
                </a:solidFill>
                <a:effectLst/>
              </a:rPr>
            </a:br>
            <a:endParaRPr kumimoji="0" lang="x-none" altLang="x-none" sz="9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94223565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6514</TotalTime>
  <Words>282</Words>
  <Application>Microsoft Macintosh PowerPoint</Application>
  <PresentationFormat>Format A4 (210 x 297 mm)</PresentationFormat>
  <Paragraphs>84</Paragraphs>
  <Slides>2</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Calibri</vt:lpstr>
      <vt:lpstr>Calibri Light</vt:lpstr>
      <vt:lpstr>Times</vt:lpstr>
      <vt:lpstr>Times New Roman</vt:lpstr>
      <vt:lpstr>Arial</vt:lpstr>
      <vt:lpstr>Thème Office</vt:lpstr>
      <vt:lpstr>Un Atelier international  “Mines orphelines”</vt:lpstr>
      <vt:lpstr>Présentation PowerPoint</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international  Mines orphelines</dc:title>
  <dc:creator>Utilisateur de Microsoft Office</dc:creator>
  <cp:lastModifiedBy>Utilisateur de Microsoft Office</cp:lastModifiedBy>
  <cp:revision>91</cp:revision>
  <cp:lastPrinted>2019-05-21T07:27:37Z</cp:lastPrinted>
  <dcterms:created xsi:type="dcterms:W3CDTF">2019-05-19T14:05:14Z</dcterms:created>
  <dcterms:modified xsi:type="dcterms:W3CDTF">2019-06-07T08:05:14Z</dcterms:modified>
</cp:coreProperties>
</file>