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5" r:id="rId3"/>
    <p:sldId id="268" r:id="rId4"/>
    <p:sldId id="269" r:id="rId5"/>
    <p:sldId id="260" r:id="rId6"/>
    <p:sldId id="266" r:id="rId7"/>
    <p:sldId id="267" r:id="rId8"/>
    <p:sldId id="258" r:id="rId9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dit Malmgren" initials="JM" lastIdx="1" clrIdx="0">
    <p:extLst>
      <p:ext uri="{19B8F6BF-5375-455C-9EA6-DF929625EA0E}">
        <p15:presenceInfo xmlns:p15="http://schemas.microsoft.com/office/powerpoint/2012/main" userId="S::judit.grein@ltu.se::04108111-6564-4099-8bbc-be634eb775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08A516-1457-40CE-BF38-16ECE9A979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620888-4D3F-419C-A8FA-B22EF67A471B}">
      <dgm:prSet/>
      <dgm:spPr/>
      <dgm:t>
        <a:bodyPr/>
        <a:lstStyle/>
        <a:p>
          <a:r>
            <a:rPr lang="en-US"/>
            <a:t>Conflicts emerge and change over time</a:t>
          </a:r>
        </a:p>
      </dgm:t>
    </dgm:pt>
    <dgm:pt modelId="{C520B186-E68C-4C42-AB42-0E02AAF99916}" type="parTrans" cxnId="{0388395C-0C2E-4955-83CF-8CA2501D63A4}">
      <dgm:prSet/>
      <dgm:spPr/>
      <dgm:t>
        <a:bodyPr/>
        <a:lstStyle/>
        <a:p>
          <a:endParaRPr lang="en-US"/>
        </a:p>
      </dgm:t>
    </dgm:pt>
    <dgm:pt modelId="{7C5F777F-281E-4FEF-B3E3-8CCD95BDC78C}" type="sibTrans" cxnId="{0388395C-0C2E-4955-83CF-8CA2501D63A4}">
      <dgm:prSet/>
      <dgm:spPr/>
      <dgm:t>
        <a:bodyPr/>
        <a:lstStyle/>
        <a:p>
          <a:endParaRPr lang="en-US"/>
        </a:p>
      </dgm:t>
    </dgm:pt>
    <dgm:pt modelId="{FE03CAC4-AA33-459B-B0A0-FD1B1C32167C}">
      <dgm:prSet/>
      <dgm:spPr/>
      <dgm:t>
        <a:bodyPr/>
        <a:lstStyle/>
        <a:p>
          <a:r>
            <a:rPr lang="en-US" dirty="0"/>
            <a:t>Lack of in-depth studies, long perspectives and plurality </a:t>
          </a:r>
        </a:p>
      </dgm:t>
    </dgm:pt>
    <dgm:pt modelId="{047335CA-70A7-43BC-84FB-4C4F4927884D}" type="parTrans" cxnId="{0A6D91B1-A10D-49B1-ADD5-45022CC0A485}">
      <dgm:prSet/>
      <dgm:spPr/>
      <dgm:t>
        <a:bodyPr/>
        <a:lstStyle/>
        <a:p>
          <a:endParaRPr lang="en-US"/>
        </a:p>
      </dgm:t>
    </dgm:pt>
    <dgm:pt modelId="{CCABDEF6-C9E1-40DC-97D4-C12E69066142}" type="sibTrans" cxnId="{0A6D91B1-A10D-49B1-ADD5-45022CC0A485}">
      <dgm:prSet/>
      <dgm:spPr/>
      <dgm:t>
        <a:bodyPr/>
        <a:lstStyle/>
        <a:p>
          <a:endParaRPr lang="en-US"/>
        </a:p>
      </dgm:t>
    </dgm:pt>
    <dgm:pt modelId="{C108E05A-E651-4602-AE7B-7AC0BEE5C5FE}">
      <dgm:prSet/>
      <dgm:spPr/>
      <dgm:t>
        <a:bodyPr/>
        <a:lstStyle/>
        <a:p>
          <a:r>
            <a:rPr lang="en-US" dirty="0"/>
            <a:t>Lack of width, for example the impacts of the emerging socio-technical system and its many additional effects, both positive and negative </a:t>
          </a:r>
        </a:p>
      </dgm:t>
    </dgm:pt>
    <dgm:pt modelId="{E3FD1431-3859-471D-B8E3-98E4B9684E4D}" type="parTrans" cxnId="{E9D7F21E-B4A4-460F-8A92-FB0D8D78BDCC}">
      <dgm:prSet/>
      <dgm:spPr/>
      <dgm:t>
        <a:bodyPr/>
        <a:lstStyle/>
        <a:p>
          <a:endParaRPr lang="en-US"/>
        </a:p>
      </dgm:t>
    </dgm:pt>
    <dgm:pt modelId="{CD28B608-199B-443A-B45A-4787905E7A58}" type="sibTrans" cxnId="{E9D7F21E-B4A4-460F-8A92-FB0D8D78BDCC}">
      <dgm:prSet/>
      <dgm:spPr/>
      <dgm:t>
        <a:bodyPr/>
        <a:lstStyle/>
        <a:p>
          <a:endParaRPr lang="en-US"/>
        </a:p>
      </dgm:t>
    </dgm:pt>
    <dgm:pt modelId="{0AEE3703-3F63-4F2F-A494-72013C1987E5}" type="pres">
      <dgm:prSet presAssocID="{6508A516-1457-40CE-BF38-16ECE9A9797A}" presName="linear" presStyleCnt="0">
        <dgm:presLayoutVars>
          <dgm:animLvl val="lvl"/>
          <dgm:resizeHandles val="exact"/>
        </dgm:presLayoutVars>
      </dgm:prSet>
      <dgm:spPr/>
    </dgm:pt>
    <dgm:pt modelId="{B5402042-43F0-4428-8F24-753BE972FFFF}" type="pres">
      <dgm:prSet presAssocID="{4C620888-4D3F-419C-A8FA-B22EF67A471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B7889C9-B520-4B9D-961E-A517B79A54E8}" type="pres">
      <dgm:prSet presAssocID="{7C5F777F-281E-4FEF-B3E3-8CCD95BDC78C}" presName="spacer" presStyleCnt="0"/>
      <dgm:spPr/>
    </dgm:pt>
    <dgm:pt modelId="{3AAE03B5-4AD2-4269-AFD8-84EBB24BB8AF}" type="pres">
      <dgm:prSet presAssocID="{FE03CAC4-AA33-459B-B0A0-FD1B1C32167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332CEAA-9678-444F-B6AC-01A71B83BD2F}" type="pres">
      <dgm:prSet presAssocID="{CCABDEF6-C9E1-40DC-97D4-C12E69066142}" presName="spacer" presStyleCnt="0"/>
      <dgm:spPr/>
    </dgm:pt>
    <dgm:pt modelId="{FC2A3CAE-B6E9-4E06-A5B6-2E5C58623FB9}" type="pres">
      <dgm:prSet presAssocID="{C108E05A-E651-4602-AE7B-7AC0BEE5C5F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D7C161D-8712-46B7-84A2-BFBB69EEB4F1}" type="presOf" srcId="{6508A516-1457-40CE-BF38-16ECE9A9797A}" destId="{0AEE3703-3F63-4F2F-A494-72013C1987E5}" srcOrd="0" destOrd="0" presId="urn:microsoft.com/office/officeart/2005/8/layout/vList2"/>
    <dgm:cxn modelId="{E9D7F21E-B4A4-460F-8A92-FB0D8D78BDCC}" srcId="{6508A516-1457-40CE-BF38-16ECE9A9797A}" destId="{C108E05A-E651-4602-AE7B-7AC0BEE5C5FE}" srcOrd="2" destOrd="0" parTransId="{E3FD1431-3859-471D-B8E3-98E4B9684E4D}" sibTransId="{CD28B608-199B-443A-B45A-4787905E7A58}"/>
    <dgm:cxn modelId="{FFC2EB3F-38F3-4C63-94A4-AC3942A7F012}" type="presOf" srcId="{4C620888-4D3F-419C-A8FA-B22EF67A471B}" destId="{B5402042-43F0-4428-8F24-753BE972FFFF}" srcOrd="0" destOrd="0" presId="urn:microsoft.com/office/officeart/2005/8/layout/vList2"/>
    <dgm:cxn modelId="{0388395C-0C2E-4955-83CF-8CA2501D63A4}" srcId="{6508A516-1457-40CE-BF38-16ECE9A9797A}" destId="{4C620888-4D3F-419C-A8FA-B22EF67A471B}" srcOrd="0" destOrd="0" parTransId="{C520B186-E68C-4C42-AB42-0E02AAF99916}" sibTransId="{7C5F777F-281E-4FEF-B3E3-8CCD95BDC78C}"/>
    <dgm:cxn modelId="{147E856F-6746-4016-B4DE-ACFDF0ADE867}" type="presOf" srcId="{FE03CAC4-AA33-459B-B0A0-FD1B1C32167C}" destId="{3AAE03B5-4AD2-4269-AFD8-84EBB24BB8AF}" srcOrd="0" destOrd="0" presId="urn:microsoft.com/office/officeart/2005/8/layout/vList2"/>
    <dgm:cxn modelId="{0A6D91B1-A10D-49B1-ADD5-45022CC0A485}" srcId="{6508A516-1457-40CE-BF38-16ECE9A9797A}" destId="{FE03CAC4-AA33-459B-B0A0-FD1B1C32167C}" srcOrd="1" destOrd="0" parTransId="{047335CA-70A7-43BC-84FB-4C4F4927884D}" sibTransId="{CCABDEF6-C9E1-40DC-97D4-C12E69066142}"/>
    <dgm:cxn modelId="{93BABBC6-16E5-462F-9983-99F1E5F417D1}" type="presOf" srcId="{C108E05A-E651-4602-AE7B-7AC0BEE5C5FE}" destId="{FC2A3CAE-B6E9-4E06-A5B6-2E5C58623FB9}" srcOrd="0" destOrd="0" presId="urn:microsoft.com/office/officeart/2005/8/layout/vList2"/>
    <dgm:cxn modelId="{30A5DC22-9A6C-4218-8173-099DDE612ECD}" type="presParOf" srcId="{0AEE3703-3F63-4F2F-A494-72013C1987E5}" destId="{B5402042-43F0-4428-8F24-753BE972FFFF}" srcOrd="0" destOrd="0" presId="urn:microsoft.com/office/officeart/2005/8/layout/vList2"/>
    <dgm:cxn modelId="{DB1EBBEB-84FF-47EA-905A-65CEC8938BF6}" type="presParOf" srcId="{0AEE3703-3F63-4F2F-A494-72013C1987E5}" destId="{4B7889C9-B520-4B9D-961E-A517B79A54E8}" srcOrd="1" destOrd="0" presId="urn:microsoft.com/office/officeart/2005/8/layout/vList2"/>
    <dgm:cxn modelId="{259E6920-BA7D-4BC1-8EA9-4DB9E24818F6}" type="presParOf" srcId="{0AEE3703-3F63-4F2F-A494-72013C1987E5}" destId="{3AAE03B5-4AD2-4269-AFD8-84EBB24BB8AF}" srcOrd="2" destOrd="0" presId="urn:microsoft.com/office/officeart/2005/8/layout/vList2"/>
    <dgm:cxn modelId="{B90F2714-B705-49D5-8692-AD2F52F98E9A}" type="presParOf" srcId="{0AEE3703-3F63-4F2F-A494-72013C1987E5}" destId="{6332CEAA-9678-444F-B6AC-01A71B83BD2F}" srcOrd="3" destOrd="0" presId="urn:microsoft.com/office/officeart/2005/8/layout/vList2"/>
    <dgm:cxn modelId="{285148BA-D712-48C8-9EB3-6C83F483A286}" type="presParOf" srcId="{0AEE3703-3F63-4F2F-A494-72013C1987E5}" destId="{FC2A3CAE-B6E9-4E06-A5B6-2E5C58623FB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19355E-9004-4FA9-87B1-EAA7155FEA96}" type="doc">
      <dgm:prSet loTypeId="urn:microsoft.com/office/officeart/2005/8/layout/vList5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E66CB6F-78C4-444F-8510-F0E2B376BAB3}">
      <dgm:prSet/>
      <dgm:spPr/>
      <dgm:t>
        <a:bodyPr/>
        <a:lstStyle/>
        <a:p>
          <a:r>
            <a:rPr lang="en-US" dirty="0">
              <a:latin typeface="+mj-lt"/>
            </a:rPr>
            <a:t>Social constructivism</a:t>
          </a:r>
        </a:p>
      </dgm:t>
    </dgm:pt>
    <dgm:pt modelId="{8A8D99FA-C4B7-4860-846D-DBEE58645DF1}" type="parTrans" cxnId="{BEF61122-68F3-4F4D-83ED-1AD9DF1AC7D3}">
      <dgm:prSet/>
      <dgm:spPr/>
      <dgm:t>
        <a:bodyPr/>
        <a:lstStyle/>
        <a:p>
          <a:endParaRPr lang="en-US"/>
        </a:p>
      </dgm:t>
    </dgm:pt>
    <dgm:pt modelId="{1260E7CB-441F-4548-9457-4C9B188F0AD1}" type="sibTrans" cxnId="{BEF61122-68F3-4F4D-83ED-1AD9DF1AC7D3}">
      <dgm:prSet/>
      <dgm:spPr/>
      <dgm:t>
        <a:bodyPr/>
        <a:lstStyle/>
        <a:p>
          <a:endParaRPr lang="en-US"/>
        </a:p>
      </dgm:t>
    </dgm:pt>
    <dgm:pt modelId="{28C89425-8119-417F-A6AD-5D7F7B47840A}">
      <dgm:prSet/>
      <dgm:spPr/>
      <dgm:t>
        <a:bodyPr/>
        <a:lstStyle/>
        <a:p>
          <a:r>
            <a:rPr lang="en-US" dirty="0">
              <a:latin typeface="+mj-lt"/>
            </a:rPr>
            <a:t>Conflicts as competing systems of meaning</a:t>
          </a:r>
        </a:p>
      </dgm:t>
    </dgm:pt>
    <dgm:pt modelId="{1BE5F7A8-8955-4D02-B492-9C8411CDC731}" type="parTrans" cxnId="{6430F04D-26CE-4525-8311-8F708D65DD59}">
      <dgm:prSet/>
      <dgm:spPr/>
      <dgm:t>
        <a:bodyPr/>
        <a:lstStyle/>
        <a:p>
          <a:endParaRPr lang="en-US"/>
        </a:p>
      </dgm:t>
    </dgm:pt>
    <dgm:pt modelId="{7727B43F-2841-40F5-824C-E3B92587A65B}" type="sibTrans" cxnId="{6430F04D-26CE-4525-8311-8F708D65DD59}">
      <dgm:prSet/>
      <dgm:spPr/>
      <dgm:t>
        <a:bodyPr/>
        <a:lstStyle/>
        <a:p>
          <a:endParaRPr lang="en-US"/>
        </a:p>
      </dgm:t>
    </dgm:pt>
    <dgm:pt modelId="{678CD49D-271A-44A0-B647-925B8F1BF353}">
      <dgm:prSet/>
      <dgm:spPr/>
      <dgm:t>
        <a:bodyPr/>
        <a:lstStyle/>
        <a:p>
          <a:r>
            <a:rPr lang="en-US" dirty="0">
              <a:latin typeface="+mj-lt"/>
            </a:rPr>
            <a:t>System theory</a:t>
          </a:r>
        </a:p>
      </dgm:t>
    </dgm:pt>
    <dgm:pt modelId="{16147717-F79B-4309-AB62-BD7B074570B5}" type="parTrans" cxnId="{DB69E136-5083-43F6-BC6B-9A79EC848F06}">
      <dgm:prSet/>
      <dgm:spPr/>
      <dgm:t>
        <a:bodyPr/>
        <a:lstStyle/>
        <a:p>
          <a:endParaRPr lang="en-US"/>
        </a:p>
      </dgm:t>
    </dgm:pt>
    <dgm:pt modelId="{1400D97C-D7BC-4C50-8F1A-83112AAE0B66}" type="sibTrans" cxnId="{DB69E136-5083-43F6-BC6B-9A79EC848F06}">
      <dgm:prSet/>
      <dgm:spPr/>
      <dgm:t>
        <a:bodyPr/>
        <a:lstStyle/>
        <a:p>
          <a:endParaRPr lang="en-US"/>
        </a:p>
      </dgm:t>
    </dgm:pt>
    <dgm:pt modelId="{6D51C10C-12D5-484D-A14E-0E963BF233DF}">
      <dgm:prSet/>
      <dgm:spPr/>
      <dgm:t>
        <a:bodyPr/>
        <a:lstStyle/>
        <a:p>
          <a:r>
            <a:rPr lang="en-US" dirty="0">
              <a:latin typeface="+mj-lt"/>
            </a:rPr>
            <a:t>Case study method</a:t>
          </a:r>
        </a:p>
      </dgm:t>
    </dgm:pt>
    <dgm:pt modelId="{C741ECDD-B9BE-4085-9E6F-19B38753DED6}" type="parTrans" cxnId="{725A411F-12F4-4316-93AE-9B869ABAE30C}">
      <dgm:prSet/>
      <dgm:spPr/>
      <dgm:t>
        <a:bodyPr/>
        <a:lstStyle/>
        <a:p>
          <a:endParaRPr lang="en-US"/>
        </a:p>
      </dgm:t>
    </dgm:pt>
    <dgm:pt modelId="{06198E12-3BB2-4CB1-AF2F-864994BECA63}" type="sibTrans" cxnId="{725A411F-12F4-4316-93AE-9B869ABAE30C}">
      <dgm:prSet/>
      <dgm:spPr/>
      <dgm:t>
        <a:bodyPr/>
        <a:lstStyle/>
        <a:p>
          <a:endParaRPr lang="en-US"/>
        </a:p>
      </dgm:t>
    </dgm:pt>
    <dgm:pt modelId="{EF3CEAFB-824E-4E53-B0D4-6381A9159877}" type="pres">
      <dgm:prSet presAssocID="{3A19355E-9004-4FA9-87B1-EAA7155FEA96}" presName="Name0" presStyleCnt="0">
        <dgm:presLayoutVars>
          <dgm:dir/>
          <dgm:animLvl val="lvl"/>
          <dgm:resizeHandles val="exact"/>
        </dgm:presLayoutVars>
      </dgm:prSet>
      <dgm:spPr/>
    </dgm:pt>
    <dgm:pt modelId="{F13905F9-472D-453B-8BA7-A474875B2708}" type="pres">
      <dgm:prSet presAssocID="{2E66CB6F-78C4-444F-8510-F0E2B376BAB3}" presName="linNode" presStyleCnt="0"/>
      <dgm:spPr/>
    </dgm:pt>
    <dgm:pt modelId="{CAEDA3C6-8B07-4D52-B6B6-1D4CFDC7F5DD}" type="pres">
      <dgm:prSet presAssocID="{2E66CB6F-78C4-444F-8510-F0E2B376BAB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903AC2D-C189-490E-801F-3745AFEAAF55}" type="pres">
      <dgm:prSet presAssocID="{2E66CB6F-78C4-444F-8510-F0E2B376BAB3}" presName="descendantText" presStyleLbl="alignAccFollowNode1" presStyleIdx="0" presStyleCnt="1">
        <dgm:presLayoutVars>
          <dgm:bulletEnabled val="1"/>
        </dgm:presLayoutVars>
      </dgm:prSet>
      <dgm:spPr/>
    </dgm:pt>
    <dgm:pt modelId="{3A631546-C4F5-42B4-A99B-DB52498FB293}" type="pres">
      <dgm:prSet presAssocID="{1260E7CB-441F-4548-9457-4C9B188F0AD1}" presName="sp" presStyleCnt="0"/>
      <dgm:spPr/>
    </dgm:pt>
    <dgm:pt modelId="{44500810-DD80-4922-806D-EA3D4B4BA133}" type="pres">
      <dgm:prSet presAssocID="{678CD49D-271A-44A0-B647-925B8F1BF353}" presName="linNode" presStyleCnt="0"/>
      <dgm:spPr/>
    </dgm:pt>
    <dgm:pt modelId="{DC4E5328-9652-4122-AD63-9541F67ABD99}" type="pres">
      <dgm:prSet presAssocID="{678CD49D-271A-44A0-B647-925B8F1BF35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417C7AC-A870-4E9E-945C-7449C2B423DA}" type="pres">
      <dgm:prSet presAssocID="{1400D97C-D7BC-4C50-8F1A-83112AAE0B66}" presName="sp" presStyleCnt="0"/>
      <dgm:spPr/>
    </dgm:pt>
    <dgm:pt modelId="{11D62991-65F6-4EE3-93B0-7A41E6CAAB02}" type="pres">
      <dgm:prSet presAssocID="{6D51C10C-12D5-484D-A14E-0E963BF233DF}" presName="linNode" presStyleCnt="0"/>
      <dgm:spPr/>
    </dgm:pt>
    <dgm:pt modelId="{BCAFE530-75A6-4606-9AAF-AFEF67B72E6B}" type="pres">
      <dgm:prSet presAssocID="{6D51C10C-12D5-484D-A14E-0E963BF233DF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819B1C01-CEC1-463F-80F1-BF9A09997C25}" type="presOf" srcId="{28C89425-8119-417F-A6AD-5D7F7B47840A}" destId="{B903AC2D-C189-490E-801F-3745AFEAAF55}" srcOrd="0" destOrd="0" presId="urn:microsoft.com/office/officeart/2005/8/layout/vList5"/>
    <dgm:cxn modelId="{725A411F-12F4-4316-93AE-9B869ABAE30C}" srcId="{3A19355E-9004-4FA9-87B1-EAA7155FEA96}" destId="{6D51C10C-12D5-484D-A14E-0E963BF233DF}" srcOrd="2" destOrd="0" parTransId="{C741ECDD-B9BE-4085-9E6F-19B38753DED6}" sibTransId="{06198E12-3BB2-4CB1-AF2F-864994BECA63}"/>
    <dgm:cxn modelId="{BEF61122-68F3-4F4D-83ED-1AD9DF1AC7D3}" srcId="{3A19355E-9004-4FA9-87B1-EAA7155FEA96}" destId="{2E66CB6F-78C4-444F-8510-F0E2B376BAB3}" srcOrd="0" destOrd="0" parTransId="{8A8D99FA-C4B7-4860-846D-DBEE58645DF1}" sibTransId="{1260E7CB-441F-4548-9457-4C9B188F0AD1}"/>
    <dgm:cxn modelId="{4CC88730-D66E-499D-84E3-3BC28C8A2F67}" type="presOf" srcId="{2E66CB6F-78C4-444F-8510-F0E2B376BAB3}" destId="{CAEDA3C6-8B07-4D52-B6B6-1D4CFDC7F5DD}" srcOrd="0" destOrd="0" presId="urn:microsoft.com/office/officeart/2005/8/layout/vList5"/>
    <dgm:cxn modelId="{DB69E136-5083-43F6-BC6B-9A79EC848F06}" srcId="{3A19355E-9004-4FA9-87B1-EAA7155FEA96}" destId="{678CD49D-271A-44A0-B647-925B8F1BF353}" srcOrd="1" destOrd="0" parTransId="{16147717-F79B-4309-AB62-BD7B074570B5}" sibTransId="{1400D97C-D7BC-4C50-8F1A-83112AAE0B66}"/>
    <dgm:cxn modelId="{6430F04D-26CE-4525-8311-8F708D65DD59}" srcId="{2E66CB6F-78C4-444F-8510-F0E2B376BAB3}" destId="{28C89425-8119-417F-A6AD-5D7F7B47840A}" srcOrd="0" destOrd="0" parTransId="{1BE5F7A8-8955-4D02-B492-9C8411CDC731}" sibTransId="{7727B43F-2841-40F5-824C-E3B92587A65B}"/>
    <dgm:cxn modelId="{BBADF371-C44C-4E8C-8F5C-C74A60722E0A}" type="presOf" srcId="{3A19355E-9004-4FA9-87B1-EAA7155FEA96}" destId="{EF3CEAFB-824E-4E53-B0D4-6381A9159877}" srcOrd="0" destOrd="0" presId="urn:microsoft.com/office/officeart/2005/8/layout/vList5"/>
    <dgm:cxn modelId="{818D4D9D-71E2-4A1D-B6D7-82FCBFC1EABC}" type="presOf" srcId="{678CD49D-271A-44A0-B647-925B8F1BF353}" destId="{DC4E5328-9652-4122-AD63-9541F67ABD99}" srcOrd="0" destOrd="0" presId="urn:microsoft.com/office/officeart/2005/8/layout/vList5"/>
    <dgm:cxn modelId="{97F5BAF4-48F8-4F65-A22D-90FE2EC97EA7}" type="presOf" srcId="{6D51C10C-12D5-484D-A14E-0E963BF233DF}" destId="{BCAFE530-75A6-4606-9AAF-AFEF67B72E6B}" srcOrd="0" destOrd="0" presId="urn:microsoft.com/office/officeart/2005/8/layout/vList5"/>
    <dgm:cxn modelId="{F1C1B18E-48F0-457B-987A-B79564A209B6}" type="presParOf" srcId="{EF3CEAFB-824E-4E53-B0D4-6381A9159877}" destId="{F13905F9-472D-453B-8BA7-A474875B2708}" srcOrd="0" destOrd="0" presId="urn:microsoft.com/office/officeart/2005/8/layout/vList5"/>
    <dgm:cxn modelId="{8FDA34EF-FDA3-4DE4-9791-297445838550}" type="presParOf" srcId="{F13905F9-472D-453B-8BA7-A474875B2708}" destId="{CAEDA3C6-8B07-4D52-B6B6-1D4CFDC7F5DD}" srcOrd="0" destOrd="0" presId="urn:microsoft.com/office/officeart/2005/8/layout/vList5"/>
    <dgm:cxn modelId="{71977805-D4F5-45ED-B348-D8E84AD3DC0C}" type="presParOf" srcId="{F13905F9-472D-453B-8BA7-A474875B2708}" destId="{B903AC2D-C189-490E-801F-3745AFEAAF55}" srcOrd="1" destOrd="0" presId="urn:microsoft.com/office/officeart/2005/8/layout/vList5"/>
    <dgm:cxn modelId="{086D4E36-24C7-4C31-880E-17F5973A951D}" type="presParOf" srcId="{EF3CEAFB-824E-4E53-B0D4-6381A9159877}" destId="{3A631546-C4F5-42B4-A99B-DB52498FB293}" srcOrd="1" destOrd="0" presId="urn:microsoft.com/office/officeart/2005/8/layout/vList5"/>
    <dgm:cxn modelId="{4997749C-D064-4DA0-8296-0116BC992C2C}" type="presParOf" srcId="{EF3CEAFB-824E-4E53-B0D4-6381A9159877}" destId="{44500810-DD80-4922-806D-EA3D4B4BA133}" srcOrd="2" destOrd="0" presId="urn:microsoft.com/office/officeart/2005/8/layout/vList5"/>
    <dgm:cxn modelId="{130B549A-4921-46E2-A7C6-DB08BE3BAED1}" type="presParOf" srcId="{44500810-DD80-4922-806D-EA3D4B4BA133}" destId="{DC4E5328-9652-4122-AD63-9541F67ABD99}" srcOrd="0" destOrd="0" presId="urn:microsoft.com/office/officeart/2005/8/layout/vList5"/>
    <dgm:cxn modelId="{F0296BF5-58EE-4F56-88F6-E88AD45388E2}" type="presParOf" srcId="{EF3CEAFB-824E-4E53-B0D4-6381A9159877}" destId="{5417C7AC-A870-4E9E-945C-7449C2B423DA}" srcOrd="3" destOrd="0" presId="urn:microsoft.com/office/officeart/2005/8/layout/vList5"/>
    <dgm:cxn modelId="{D699D885-E559-4DEB-8479-D3F79E111DED}" type="presParOf" srcId="{EF3CEAFB-824E-4E53-B0D4-6381A9159877}" destId="{11D62991-65F6-4EE3-93B0-7A41E6CAAB02}" srcOrd="4" destOrd="0" presId="urn:microsoft.com/office/officeart/2005/8/layout/vList5"/>
    <dgm:cxn modelId="{8C7C74B4-74C1-481C-BA69-F4CDE70F5C9A}" type="presParOf" srcId="{11D62991-65F6-4EE3-93B0-7A41E6CAAB02}" destId="{BCAFE530-75A6-4606-9AAF-AFEF67B72E6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02042-43F0-4428-8F24-753BE972FFFF}">
      <dsp:nvSpPr>
        <dsp:cNvPr id="0" name=""/>
        <dsp:cNvSpPr/>
      </dsp:nvSpPr>
      <dsp:spPr>
        <a:xfrm>
          <a:off x="0" y="2614"/>
          <a:ext cx="7036641" cy="556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Conflicts emerge and change over time</a:t>
          </a:r>
        </a:p>
      </dsp:txBody>
      <dsp:txXfrm>
        <a:off x="27149" y="29763"/>
        <a:ext cx="6982343" cy="501854"/>
      </dsp:txXfrm>
    </dsp:sp>
    <dsp:sp modelId="{3AAE03B5-4AD2-4269-AFD8-84EBB24BB8AF}">
      <dsp:nvSpPr>
        <dsp:cNvPr id="0" name=""/>
        <dsp:cNvSpPr/>
      </dsp:nvSpPr>
      <dsp:spPr>
        <a:xfrm>
          <a:off x="0" y="599086"/>
          <a:ext cx="7036641" cy="556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Lack of in-depth studies, long perspectives and plurality </a:t>
          </a:r>
        </a:p>
      </dsp:txBody>
      <dsp:txXfrm>
        <a:off x="27149" y="626235"/>
        <a:ext cx="6982343" cy="501854"/>
      </dsp:txXfrm>
    </dsp:sp>
    <dsp:sp modelId="{FC2A3CAE-B6E9-4E06-A5B6-2E5C58623FB9}">
      <dsp:nvSpPr>
        <dsp:cNvPr id="0" name=""/>
        <dsp:cNvSpPr/>
      </dsp:nvSpPr>
      <dsp:spPr>
        <a:xfrm>
          <a:off x="0" y="1195559"/>
          <a:ext cx="7036641" cy="556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Lack of width, for example the impacts of the emerging socio-technical system and its many additional effects, both positive and negative </a:t>
          </a:r>
        </a:p>
      </dsp:txBody>
      <dsp:txXfrm>
        <a:off x="27149" y="1222708"/>
        <a:ext cx="6982343" cy="5018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3AC2D-C189-490E-801F-3745AFEAAF55}">
      <dsp:nvSpPr>
        <dsp:cNvPr id="0" name=""/>
        <dsp:cNvSpPr/>
      </dsp:nvSpPr>
      <dsp:spPr>
        <a:xfrm rot="5400000">
          <a:off x="2993136" y="-1121904"/>
          <a:ext cx="731946" cy="316151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j-lt"/>
            </a:rPr>
            <a:t>Conflicts as competing systems of meaning</a:t>
          </a:r>
        </a:p>
      </dsp:txBody>
      <dsp:txXfrm rot="-5400000">
        <a:off x="1778353" y="128610"/>
        <a:ext cx="3125783" cy="660484"/>
      </dsp:txXfrm>
    </dsp:sp>
    <dsp:sp modelId="{CAEDA3C6-8B07-4D52-B6B6-1D4CFDC7F5DD}">
      <dsp:nvSpPr>
        <dsp:cNvPr id="0" name=""/>
        <dsp:cNvSpPr/>
      </dsp:nvSpPr>
      <dsp:spPr>
        <a:xfrm>
          <a:off x="0" y="1386"/>
          <a:ext cx="1778352" cy="91493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+mj-lt"/>
            </a:rPr>
            <a:t>Social constructivism</a:t>
          </a:r>
        </a:p>
      </dsp:txBody>
      <dsp:txXfrm>
        <a:off x="44663" y="46049"/>
        <a:ext cx="1689026" cy="825606"/>
      </dsp:txXfrm>
    </dsp:sp>
    <dsp:sp modelId="{DC4E5328-9652-4122-AD63-9541F67ABD99}">
      <dsp:nvSpPr>
        <dsp:cNvPr id="0" name=""/>
        <dsp:cNvSpPr/>
      </dsp:nvSpPr>
      <dsp:spPr>
        <a:xfrm>
          <a:off x="0" y="962065"/>
          <a:ext cx="1778352" cy="914932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+mj-lt"/>
            </a:rPr>
            <a:t>System theory</a:t>
          </a:r>
        </a:p>
      </dsp:txBody>
      <dsp:txXfrm>
        <a:off x="44663" y="1006728"/>
        <a:ext cx="1689026" cy="825606"/>
      </dsp:txXfrm>
    </dsp:sp>
    <dsp:sp modelId="{BCAFE530-75A6-4606-9AAF-AFEF67B72E6B}">
      <dsp:nvSpPr>
        <dsp:cNvPr id="0" name=""/>
        <dsp:cNvSpPr/>
      </dsp:nvSpPr>
      <dsp:spPr>
        <a:xfrm>
          <a:off x="0" y="1922745"/>
          <a:ext cx="1778352" cy="914932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+mj-lt"/>
            </a:rPr>
            <a:t>Case study method</a:t>
          </a:r>
        </a:p>
      </dsp:txBody>
      <dsp:txXfrm>
        <a:off x="44663" y="1967408"/>
        <a:ext cx="1689026" cy="825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D47713-B3D6-4670-A75F-2DEB9B45446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BFC88-CD01-4199-9484-26563FEB541A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4C1F64-A62A-407A-B4B2-BC86FF5B7A77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  <a:cs typeface="ＭＳ Ｐゴシック"/>
              </a:rPr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4/30/2021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682C16-DCAA-459C-B2AF-4B362D68013E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380CB-F9A4-4DE5-99EA-9C6C0171BE33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CEDB6E9-4B7C-431A-B57C-8FD7C7203CAF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23579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6393F4DF-DB35-44CC-96E6-BAB19FE901E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  <a:cs typeface="ＭＳ Ｐゴシック"/>
              </a:defRPr>
            </a:lvl1pPr>
          </a:lstStyle>
          <a:p>
            <a:pPr lvl="0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07498AA-02E8-40CC-AB89-7C64CCCD3110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  <a:cs typeface="ＭＳ Ｐゴシック"/>
              </a:defRPr>
            </a:lvl1pPr>
          </a:lstStyle>
          <a:p>
            <a:pPr lvl="0"/>
            <a:fld id="{F188BF2E-AD0E-4070-9107-28DBFCF52F92}" type="datetime1">
              <a:rPr lang="sv-SE"/>
              <a:pPr lvl="0"/>
              <a:t>2021-04-30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F338D116-8E12-4AA2-B3AA-DC9E5087D6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FF050105-FC98-47D4-9828-F43988A6C432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3ADEA72-A2DC-4E49-9858-CB4E50B81AC2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  <a:cs typeface="ＭＳ Ｐゴシック"/>
              </a:defRPr>
            </a:lvl1pPr>
          </a:lstStyle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A156890-4C66-42B9-A533-C8BBFA8D90B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  <a:cs typeface="ＭＳ Ｐゴシック"/>
              </a:defRPr>
            </a:lvl1pPr>
          </a:lstStyle>
          <a:p>
            <a:pPr lvl="0"/>
            <a:fld id="{70C6C4AE-8E90-4F53-B290-807BFD484AB7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5924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1B64983-E997-406A-A78F-7B88A86E77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7CF0BB6-604B-4131-AA4B-0E857534A8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1D51C6C-9628-4CC2-A6F1-CFD22CCF0738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D228371-111E-4179-9BFC-0008673BE0F7}" type="slidenum">
              <a:t>1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64F5150-F1C9-4F5D-B3BE-2024A4922308}"/>
              </a:ext>
            </a:extLst>
          </p:cNvPr>
          <p:cNvSpPr/>
          <p:nvPr/>
        </p:nvSpPr>
        <p:spPr>
          <a:xfrm>
            <a:off x="179515" y="157011"/>
            <a:ext cx="8784979" cy="4820177"/>
          </a:xfrm>
          <a:prstGeom prst="rect">
            <a:avLst/>
          </a:prstGeom>
          <a:blipFill>
            <a:blip r:embed="rId2">
              <a:alphaModFix amt="99000"/>
            </a:blip>
            <a:stretch>
              <a:fillRect/>
            </a:stretch>
          </a:blip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3A7264D-1836-468F-A5C3-3BDC7574358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1703033"/>
            <a:ext cx="7772400" cy="530223"/>
          </a:xfrm>
        </p:spPr>
        <p:txBody>
          <a:bodyPr/>
          <a:lstStyle>
            <a:lvl1pPr>
              <a:defRPr cap="all"/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6C83A9D-F211-487F-B436-D95141BFDB7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2319485"/>
            <a:ext cx="6400800" cy="1314449"/>
          </a:xfrm>
        </p:spPr>
        <p:txBody>
          <a:bodyPr anchorCtr="1"/>
          <a:lstStyle>
            <a:lvl1pPr marL="0" indent="0" algn="ctr">
              <a:spcBef>
                <a:spcPts val="600"/>
              </a:spcBef>
              <a:buNone/>
              <a:defRPr sz="2400"/>
            </a:lvl1pPr>
            <a:lvl2pPr marL="0" lvl="0" indent="0" algn="ctr">
              <a:spcBef>
                <a:spcPts val="400"/>
              </a:spcBef>
              <a:buNone/>
              <a:defRPr sz="1800"/>
            </a:lvl2pPr>
            <a:lvl3pPr marL="0" lvl="0" indent="0" algn="ctr">
              <a:buNone/>
              <a:defRPr/>
            </a:lvl3pPr>
          </a:lstStyle>
          <a:p>
            <a:pPr lvl="0"/>
            <a:r>
              <a:rPr lang="en-GB"/>
              <a:t>Subtitle</a:t>
            </a:r>
          </a:p>
          <a:p>
            <a:pPr lvl="0"/>
            <a:r>
              <a:rPr lang="en-GB"/>
              <a:t>Name</a:t>
            </a:r>
          </a:p>
          <a:p>
            <a:pPr lvl="0"/>
            <a:r>
              <a:rPr lang="en-GB"/>
              <a:t>date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A7D83D4-CB96-456D-993D-161E49BA4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383" y="3720154"/>
            <a:ext cx="2038033" cy="1004248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370856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3">
            <a:extLst>
              <a:ext uri="{FF2B5EF4-FFF2-40B4-BE49-F238E27FC236}">
                <a16:creationId xmlns:a16="http://schemas.microsoft.com/office/drawing/2014/main" id="{52464F9A-5981-4ED1-A8DA-2C982DBB696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here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64910-02C6-428D-A1DB-EF3FF0FA067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23999" y="1079997"/>
            <a:ext cx="8482870" cy="29151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here to change format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400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lumn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FF7D8C1-964E-4009-B433-C45B28D182C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23999" y="1079997"/>
            <a:ext cx="4176000" cy="28800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here to change format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075CA1D-0DF8-409A-958C-67405A74E37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644009" y="1079997"/>
            <a:ext cx="4176467" cy="28800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here to change format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00FFB774-C181-460D-9732-C438186FF0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3999" y="179999"/>
            <a:ext cx="8496943" cy="9047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45432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icture,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03C089AA-15BD-4DCF-A268-1103C92C7C0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645023" y="1347615"/>
            <a:ext cx="4041776" cy="26642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here to change format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Platshållare för bild 5">
            <a:extLst>
              <a:ext uri="{FF2B5EF4-FFF2-40B4-BE49-F238E27FC236}">
                <a16:creationId xmlns:a16="http://schemas.microsoft.com/office/drawing/2014/main" id="{E8D3818B-DD2F-4D44-AE1B-91E83B8F1B7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84151" y="168277"/>
            <a:ext cx="4105271" cy="4778370"/>
          </a:xfrm>
        </p:spPr>
        <p:txBody>
          <a:bodyPr tIns="719998" anchor="ctr" anchorCtr="1"/>
          <a:lstStyle>
            <a:lvl1pPr>
              <a:defRPr/>
            </a:lvl1pPr>
          </a:lstStyle>
          <a:p>
            <a:pPr lvl="0"/>
            <a:r>
              <a:rPr lang="en-GB"/>
              <a:t>Click here to add a picture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045724-D8C3-47CB-9294-656979C7AE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48837" y="387733"/>
            <a:ext cx="4037962" cy="904798"/>
          </a:xfrm>
        </p:spPr>
        <p:txBody>
          <a:bodyPr anchorCtr="0"/>
          <a:lstStyle>
            <a:lvl1pPr algn="l">
              <a:defRPr/>
            </a:lvl1pPr>
          </a:lstStyle>
          <a:p>
            <a:pPr lvl="0"/>
            <a:r>
              <a:rPr lang="en-GB"/>
              <a:t>Click here to 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9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,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5">
            <a:extLst>
              <a:ext uri="{FF2B5EF4-FFF2-40B4-BE49-F238E27FC236}">
                <a16:creationId xmlns:a16="http://schemas.microsoft.com/office/drawing/2014/main" id="{D6EB5B37-F469-445B-8564-5F404285927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79515" y="2582896"/>
            <a:ext cx="4105153" cy="2362434"/>
          </a:xfrm>
        </p:spPr>
        <p:txBody>
          <a:bodyPr tIns="719998" anchor="ctr" anchorCtr="1"/>
          <a:lstStyle>
            <a:lvl1pPr>
              <a:defRPr/>
            </a:lvl1pPr>
          </a:lstStyle>
          <a:p>
            <a:pPr lvl="0"/>
            <a:r>
              <a:rPr lang="en-GB"/>
              <a:t>Click here to add a picture</a:t>
            </a:r>
          </a:p>
        </p:txBody>
      </p:sp>
      <p:sp>
        <p:nvSpPr>
          <p:cNvPr id="3" name="Platshållare för bild 5">
            <a:extLst>
              <a:ext uri="{FF2B5EF4-FFF2-40B4-BE49-F238E27FC236}">
                <a16:creationId xmlns:a16="http://schemas.microsoft.com/office/drawing/2014/main" id="{3C045606-E34B-454B-B8E3-ED3BA289093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79515" y="168121"/>
            <a:ext cx="4105153" cy="2414784"/>
          </a:xfrm>
        </p:spPr>
        <p:txBody>
          <a:bodyPr tIns="719998" anchor="ctr" anchorCtr="1"/>
          <a:lstStyle>
            <a:lvl1pPr>
              <a:defRPr/>
            </a:lvl1pPr>
          </a:lstStyle>
          <a:p>
            <a:pPr lvl="0"/>
            <a:r>
              <a:rPr lang="en-GB"/>
              <a:t>Click here to add a picture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7D9FE5C5-268A-4787-A77B-24057A1052B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645023" y="1347615"/>
            <a:ext cx="4041776" cy="26642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here to change format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82911A-8DDA-444F-8CE4-4CA7B67C76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48837" y="387733"/>
            <a:ext cx="4037962" cy="904798"/>
          </a:xfrm>
        </p:spPr>
        <p:txBody>
          <a:bodyPr anchorCtr="0"/>
          <a:lstStyle>
            <a:lvl1pPr algn="l">
              <a:defRPr/>
            </a:lvl1pPr>
          </a:lstStyle>
          <a:p>
            <a:pPr lvl="0"/>
            <a:r>
              <a:rPr lang="en-GB"/>
              <a:t>Click here to 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7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ig 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3">
            <a:extLst>
              <a:ext uri="{FF2B5EF4-FFF2-40B4-BE49-F238E27FC236}">
                <a16:creationId xmlns:a16="http://schemas.microsoft.com/office/drawing/2014/main" id="{7F6C384B-4074-49A1-B346-3391B0C439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3853" y="167728"/>
            <a:ext cx="8496303" cy="9047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here to add title</a:t>
            </a:r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74999CA2-F5D5-447B-A34C-7BCC3F5A8D83}"/>
              </a:ext>
            </a:extLst>
          </p:cNvPr>
          <p:cNvSpPr/>
          <p:nvPr/>
        </p:nvSpPr>
        <p:spPr>
          <a:xfrm>
            <a:off x="177421" y="4003956"/>
            <a:ext cx="8787063" cy="944063"/>
          </a:xfrm>
          <a:prstGeom prst="rect">
            <a:avLst/>
          </a:prstGeom>
          <a:gradFill>
            <a:gsLst>
              <a:gs pos="0">
                <a:srgbClr val="264468"/>
              </a:gs>
              <a:gs pos="100000">
                <a:srgbClr val="032040">
                  <a:alpha val="0"/>
                </a:srgbClr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D453D9E1-50F8-4728-BCBF-33B955369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4" y="4094354"/>
            <a:ext cx="1440161" cy="709647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09818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A063461-1DCA-4DBA-8F36-D1479AD90FD8}"/>
              </a:ext>
            </a:extLst>
          </p:cNvPr>
          <p:cNvSpPr/>
          <p:nvPr/>
        </p:nvSpPr>
        <p:spPr>
          <a:xfrm>
            <a:off x="0" y="0"/>
            <a:ext cx="9144000" cy="5197641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5E76A3E-8C91-4651-BDAE-6CCEB80DFAB7}"/>
              </a:ext>
            </a:extLst>
          </p:cNvPr>
          <p:cNvSpPr/>
          <p:nvPr/>
        </p:nvSpPr>
        <p:spPr>
          <a:xfrm>
            <a:off x="179515" y="167728"/>
            <a:ext cx="8784979" cy="4852291"/>
          </a:xfrm>
          <a:prstGeom prst="rect">
            <a:avLst/>
          </a:prstGeom>
          <a:solidFill>
            <a:srgbClr val="14355F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E27B4C7-1B9E-4F2E-8463-D2B338AA9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350" y="1780556"/>
            <a:ext cx="3211308" cy="1582378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600279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ive last slide with icecubes">
    <p:bg>
      <p:bgPr>
        <a:gradFill>
          <a:gsLst>
            <a:gs pos="0">
              <a:srgbClr val="F3F8FD"/>
            </a:gs>
            <a:gs pos="100000">
              <a:srgbClr val="97BCE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6948153C-BBCF-4819-A32D-922B75DC1117}"/>
              </a:ext>
            </a:extLst>
          </p:cNvPr>
          <p:cNvSpPr/>
          <p:nvPr/>
        </p:nvSpPr>
        <p:spPr>
          <a:xfrm>
            <a:off x="0" y="0"/>
            <a:ext cx="9144000" cy="5197641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CC22D173-E77E-4191-8DF6-279B3161C236}"/>
              </a:ext>
            </a:extLst>
          </p:cNvPr>
          <p:cNvSpPr/>
          <p:nvPr/>
        </p:nvSpPr>
        <p:spPr>
          <a:xfrm>
            <a:off x="179515" y="167728"/>
            <a:ext cx="8784979" cy="4835027"/>
          </a:xfrm>
          <a:prstGeom prst="rect">
            <a:avLst/>
          </a:prstGeom>
          <a:solidFill>
            <a:srgbClr val="14355F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B39C1CC3-E581-4C89-8DD9-630E8647DD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3575"/>
          <a:stretch>
            <a:fillRect/>
          </a:stretch>
        </p:blipFill>
        <p:spPr>
          <a:xfrm>
            <a:off x="6660233" y="1148852"/>
            <a:ext cx="2301755" cy="3871167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FCEDFA82-3654-404A-B376-BE383D504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929" y="3821277"/>
            <a:ext cx="1888546" cy="930584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92613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DCA3D5EB-5313-415F-87D3-1F8F69DC6EC6}"/>
              </a:ext>
            </a:extLst>
          </p:cNvPr>
          <p:cNvSpPr/>
          <p:nvPr/>
        </p:nvSpPr>
        <p:spPr>
          <a:xfrm>
            <a:off x="0" y="0"/>
            <a:ext cx="9144000" cy="5162903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5DDAE6DA-3478-4168-9012-A9CC27FEC008}"/>
              </a:ext>
            </a:extLst>
          </p:cNvPr>
          <p:cNvSpPr/>
          <p:nvPr/>
        </p:nvSpPr>
        <p:spPr>
          <a:xfrm>
            <a:off x="-2532" y="3651866"/>
            <a:ext cx="4286496" cy="1511027"/>
          </a:xfrm>
          <a:prstGeom prst="rect">
            <a:avLst/>
          </a:prstGeom>
          <a:solidFill>
            <a:srgbClr val="B8C9D7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127A3BFA-C8CB-4035-B124-280D2BECB869}"/>
              </a:ext>
            </a:extLst>
          </p:cNvPr>
          <p:cNvSpPr/>
          <p:nvPr/>
        </p:nvSpPr>
        <p:spPr>
          <a:xfrm>
            <a:off x="179515" y="167728"/>
            <a:ext cx="8784979" cy="4778864"/>
          </a:xfrm>
          <a:prstGeom prst="rect">
            <a:avLst/>
          </a:prstGeom>
          <a:solidFill>
            <a:srgbClr val="14355F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6B6B8EB-92C9-4F47-8FA0-8A73E2E293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3853" y="1079997"/>
            <a:ext cx="8496303" cy="29393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GB"/>
              <a:t>Click here to change format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itle Placeholder 3">
            <a:extLst>
              <a:ext uri="{FF2B5EF4-FFF2-40B4-BE49-F238E27FC236}">
                <a16:creationId xmlns:a16="http://schemas.microsoft.com/office/drawing/2014/main" id="{2EA67A32-BBC5-45AE-88C1-EB383EFCE6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3853" y="179999"/>
            <a:ext cx="8496303" cy="904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n-GB"/>
              <a:t>Click here to add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1ECE59-B7E8-479E-919B-38189317B933}"/>
              </a:ext>
            </a:extLst>
          </p:cNvPr>
          <p:cNvSpPr txBox="1"/>
          <p:nvPr/>
        </p:nvSpPr>
        <p:spPr>
          <a:xfrm>
            <a:off x="107506" y="4966097"/>
            <a:ext cx="4613257" cy="227155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600" b="1" i="0" u="none" strike="noStrike" kern="1200" cap="none" spc="300" baseline="0">
                <a:solidFill>
                  <a:srgbClr val="FFFFFF"/>
                </a:solidFill>
                <a:uFillTx/>
                <a:latin typeface="Arial"/>
                <a:ea typeface="ＭＳ Ｐゴシック"/>
                <a:cs typeface="Arial"/>
              </a:rPr>
              <a:t>LULEÅ UNIVERSITY OF TECHNOLOGY                             </a:t>
            </a:r>
            <a:fld id="{34ECE6B7-45EF-428D-98DA-ABF91CC026C6}" type="slidenum">
              <a:t>‹#›</a:t>
            </a:fld>
            <a:endParaRPr lang="en-US" sz="600" b="1" i="0" u="none" strike="noStrike" kern="1200" cap="none" spc="300" baseline="0">
              <a:solidFill>
                <a:srgbClr val="032040"/>
              </a:solidFill>
              <a:uFillTx/>
              <a:latin typeface="Arial"/>
              <a:ea typeface="ＭＳ Ｐゴシック"/>
              <a:cs typeface="Arial"/>
            </a:endParaRP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2B36E9E3-3102-46DC-829D-1B6BAA2830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1296" y="4099767"/>
            <a:ext cx="1429170" cy="704225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marL="0" marR="0" lvl="0" indent="0" algn="ctr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GB" sz="3000" b="1" i="0" u="none" strike="noStrike" kern="1200" cap="none" spc="0" baseline="0">
          <a:solidFill>
            <a:srgbClr val="FFFFFF"/>
          </a:solidFill>
          <a:uFillTx/>
          <a:latin typeface="Arial"/>
          <a:ea typeface="ＭＳ Ｐゴシック"/>
          <a:cs typeface="Arial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Wingdings" pitchFamily="2"/>
        <a:buChar char="§"/>
        <a:tabLst/>
        <a:defRPr lang="en-GB" sz="2200" b="0" i="0" u="none" strike="noStrike" kern="1200" cap="none" spc="0" baseline="0">
          <a:solidFill>
            <a:srgbClr val="FFFFFF"/>
          </a:solidFill>
          <a:uFillTx/>
          <a:latin typeface="Arial"/>
          <a:ea typeface="ＭＳ Ｐゴシック"/>
          <a:cs typeface="Arial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/>
        <a:buChar char="–"/>
        <a:tabLst/>
        <a:defRPr lang="en-GB" sz="2000" b="0" i="0" u="none" strike="noStrike" kern="1200" cap="none" spc="0" baseline="0">
          <a:solidFill>
            <a:srgbClr val="FFFFFF"/>
          </a:solidFill>
          <a:uFillTx/>
          <a:latin typeface="Arial"/>
          <a:ea typeface="ＭＳ Ｐゴシック"/>
          <a:cs typeface="Arial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Font typeface="Arial"/>
        <a:buChar char="•"/>
        <a:tabLst/>
        <a:defRPr lang="en-GB" sz="1800" b="0" i="0" u="none" strike="noStrike" kern="1200" cap="none" spc="0" baseline="0">
          <a:solidFill>
            <a:srgbClr val="FFFFFF"/>
          </a:solidFill>
          <a:uFillTx/>
          <a:latin typeface="Arial"/>
          <a:ea typeface="ＭＳ Ｐゴシック"/>
          <a:cs typeface="Arial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Font typeface="Arial"/>
        <a:buChar char="–"/>
        <a:tabLst/>
        <a:defRPr lang="en-GB" sz="1600" b="0" i="0" u="none" strike="noStrike" kern="1200" cap="none" spc="0" baseline="0">
          <a:solidFill>
            <a:srgbClr val="FFFFFF"/>
          </a:solidFill>
          <a:uFillTx/>
          <a:latin typeface="Arial"/>
          <a:ea typeface="ＭＳ Ｐゴシック"/>
          <a:cs typeface="Arial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Font typeface="Arial"/>
        <a:buChar char="»"/>
        <a:tabLst/>
        <a:defRPr lang="en-GB" sz="1600" b="0" i="0" u="none" strike="noStrike" kern="1200" cap="none" spc="0" baseline="0">
          <a:solidFill>
            <a:srgbClr val="FFFFFF"/>
          </a:solidFill>
          <a:uFillTx/>
          <a:latin typeface="Arial"/>
          <a:ea typeface="ＭＳ Ｐゴシック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4E0DA5-0EEB-42E3-9E0D-88900CDB411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72683" y="608751"/>
            <a:ext cx="7798633" cy="1141107"/>
          </a:xfrm>
        </p:spPr>
        <p:txBody>
          <a:bodyPr>
            <a:normAutofit fontScale="90000"/>
          </a:bodyPr>
          <a:lstStyle/>
          <a:p>
            <a:br>
              <a:rPr lang="sv-SE" dirty="0"/>
            </a:b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Mining heritage and land use conflicts in the Swedish Arctic</a:t>
            </a:r>
            <a:endParaRPr lang="sv-SE" sz="270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26BEB1B-A2D0-4B30-93CB-59BA11E98CE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2844140"/>
            <a:ext cx="6400800" cy="1314449"/>
          </a:xfrm>
        </p:spPr>
        <p:txBody>
          <a:bodyPr/>
          <a:lstStyle/>
          <a:p>
            <a:r>
              <a:rPr lang="sv-SE" sz="1600" dirty="0">
                <a:latin typeface="+mj-lt"/>
              </a:rPr>
              <a:t>Judit Malmgren</a:t>
            </a:r>
          </a:p>
          <a:p>
            <a:r>
              <a:rPr lang="sv-SE" sz="1600" dirty="0">
                <a:latin typeface="+mj-lt"/>
              </a:rPr>
              <a:t>PhD Student </a:t>
            </a:r>
          </a:p>
          <a:p>
            <a:r>
              <a:rPr lang="sv-SE" sz="1600" dirty="0" err="1">
                <a:latin typeface="+mj-lt"/>
              </a:rPr>
              <a:t>History</a:t>
            </a:r>
            <a:endParaRPr lang="sv-SE" sz="1600"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B6D41-3A9B-4722-9B80-BE6F36C488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75600" y="1047216"/>
            <a:ext cx="3754752" cy="994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44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Mining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grass, outdoor, sky, house&#10;&#10;Description automatically generated">
            <a:extLst>
              <a:ext uri="{FF2B5EF4-FFF2-40B4-BE49-F238E27FC236}">
                <a16:creationId xmlns:a16="http://schemas.microsoft.com/office/drawing/2014/main" id="{1ED3B1A0-FF29-4C2C-A285-6FC3D8993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8"/>
          <a:stretch/>
        </p:blipFill>
        <p:spPr>
          <a:xfrm>
            <a:off x="20" y="10"/>
            <a:ext cx="4518095" cy="51434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342C21-9E89-4EA9-9620-E253EA6D191C}"/>
              </a:ext>
            </a:extLst>
          </p:cNvPr>
          <p:cNvSpPr txBox="1"/>
          <p:nvPr/>
        </p:nvSpPr>
        <p:spPr>
          <a:xfrm>
            <a:off x="4978933" y="2153986"/>
            <a:ext cx="3753055" cy="23862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Requires large systems of infrastructure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Competing use of land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Competing perspectives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+mj-lt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1400" dirty="0">
              <a:latin typeface="+mj-lt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Demand for metals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Large mineral resources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1467A-8FD9-457B-8DCC-4C7A52EC8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 err="1">
                <a:latin typeface="+mj-lt"/>
              </a:rPr>
              <a:t>Why</a:t>
            </a:r>
            <a:r>
              <a:rPr lang="sv-SE" b="0" dirty="0">
                <a:latin typeface="+mj-lt"/>
              </a:rPr>
              <a:t> a </a:t>
            </a:r>
            <a:r>
              <a:rPr lang="sv-SE" b="0" dirty="0" err="1">
                <a:latin typeface="+mj-lt"/>
              </a:rPr>
              <a:t>histoical</a:t>
            </a:r>
            <a:r>
              <a:rPr lang="sv-SE" b="0" dirty="0">
                <a:latin typeface="+mj-lt"/>
              </a:rPr>
              <a:t> </a:t>
            </a:r>
            <a:r>
              <a:rPr lang="sv-SE" b="0" dirty="0" err="1">
                <a:latin typeface="+mj-lt"/>
              </a:rPr>
              <a:t>perspective</a:t>
            </a:r>
            <a:r>
              <a:rPr lang="sv-SE" b="0" dirty="0">
                <a:latin typeface="+mj-lt"/>
              </a:rPr>
              <a:t>?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B711D2CE-897E-49B4-81BA-B821961BEA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1387333"/>
              </p:ext>
            </p:extLst>
          </p:nvPr>
        </p:nvGraphicFramePr>
        <p:xfrm>
          <a:off x="865955" y="1301960"/>
          <a:ext cx="7036641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5882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FF8228-B2C2-4439-85A2-70E1B314A5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5" r="2" b="2"/>
          <a:stretch/>
        </p:blipFill>
        <p:spPr>
          <a:xfrm rot="5400000">
            <a:off x="-782022" y="940578"/>
            <a:ext cx="4826386" cy="3262343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5D7B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73D655AB-A772-4A56-ADCA-F2EC27B87E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016634"/>
              </p:ext>
            </p:extLst>
          </p:nvPr>
        </p:nvGraphicFramePr>
        <p:xfrm>
          <a:off x="3706776" y="772816"/>
          <a:ext cx="4939867" cy="2839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6551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60510"/>
            <a:ext cx="9144000" cy="208298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3FE6A-6AE5-4433-8E76-076C4D11BF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9"/>
          <a:stretch/>
        </p:blipFill>
        <p:spPr>
          <a:xfrm>
            <a:off x="20" y="10"/>
            <a:ext cx="9143980" cy="514349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16109C-3976-4E50-9AD2-00CC098896E5}"/>
              </a:ext>
            </a:extLst>
          </p:cNvPr>
          <p:cNvSpPr txBox="1"/>
          <p:nvPr/>
        </p:nvSpPr>
        <p:spPr>
          <a:xfrm>
            <a:off x="449863" y="3925740"/>
            <a:ext cx="5198489" cy="5641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7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742950" indent="-742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7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7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7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7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558F56-22EC-4262-9496-BA9166FEA0BC}"/>
              </a:ext>
            </a:extLst>
          </p:cNvPr>
          <p:cNvSpPr txBox="1"/>
          <p:nvPr/>
        </p:nvSpPr>
        <p:spPr>
          <a:xfrm>
            <a:off x="303530" y="3925740"/>
            <a:ext cx="67106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>
                <a:latin typeface="+mj-lt"/>
              </a:rPr>
              <a:t>The Kiruna </a:t>
            </a:r>
            <a:r>
              <a:rPr lang="sv-SE" sz="3200" dirty="0" err="1">
                <a:latin typeface="+mj-lt"/>
              </a:rPr>
              <a:t>mine</a:t>
            </a:r>
            <a:r>
              <a:rPr lang="sv-SE" sz="3200" dirty="0">
                <a:latin typeface="+mj-lt"/>
              </a:rPr>
              <a:t> (LKAB)</a:t>
            </a:r>
          </a:p>
          <a:p>
            <a:r>
              <a:rPr lang="sv-SE" sz="1400" dirty="0" err="1">
                <a:latin typeface="+mj-lt"/>
              </a:rPr>
              <a:t>Iron</a:t>
            </a:r>
            <a:r>
              <a:rPr lang="sv-SE" sz="1400" dirty="0">
                <a:latin typeface="+mj-lt"/>
              </a:rPr>
              <a:t> </a:t>
            </a:r>
            <a:r>
              <a:rPr lang="sv-SE" sz="1400" dirty="0" err="1">
                <a:latin typeface="+mj-lt"/>
              </a:rPr>
              <a:t>ore</a:t>
            </a:r>
            <a:endParaRPr lang="sv-SE" sz="1400" dirty="0">
              <a:latin typeface="+mj-lt"/>
            </a:endParaRPr>
          </a:p>
          <a:p>
            <a:r>
              <a:rPr lang="sv-SE" sz="1400" dirty="0">
                <a:latin typeface="+mj-lt"/>
              </a:rPr>
              <a:t>Expansive </a:t>
            </a:r>
            <a:r>
              <a:rPr lang="sv-SE" sz="1400" dirty="0" err="1">
                <a:latin typeface="+mj-lt"/>
              </a:rPr>
              <a:t>phases</a:t>
            </a:r>
            <a:r>
              <a:rPr lang="sv-SE" sz="1400" dirty="0">
                <a:latin typeface="+mj-lt"/>
              </a:rPr>
              <a:t>: </a:t>
            </a:r>
            <a:r>
              <a:rPr lang="sv-SE" sz="1400" dirty="0" err="1">
                <a:latin typeface="+mj-lt"/>
              </a:rPr>
              <a:t>Establishment</a:t>
            </a:r>
            <a:r>
              <a:rPr lang="sv-SE" sz="1400" dirty="0">
                <a:latin typeface="+mj-lt"/>
              </a:rPr>
              <a:t> </a:t>
            </a:r>
            <a:r>
              <a:rPr lang="sv-SE" sz="1400" dirty="0" err="1">
                <a:latin typeface="+mj-lt"/>
              </a:rPr>
              <a:t>of</a:t>
            </a:r>
            <a:r>
              <a:rPr lang="sv-SE" sz="1400" dirty="0">
                <a:latin typeface="+mj-lt"/>
              </a:rPr>
              <a:t> the system, the post-</a:t>
            </a:r>
            <a:r>
              <a:rPr lang="sv-SE" sz="1400" dirty="0" err="1">
                <a:latin typeface="+mj-lt"/>
              </a:rPr>
              <a:t>war</a:t>
            </a:r>
            <a:r>
              <a:rPr lang="sv-SE" sz="1400" dirty="0">
                <a:latin typeface="+mj-lt"/>
              </a:rPr>
              <a:t> period and the mining boom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3F8FD"/>
            </a:gs>
            <a:gs pos="100000">
              <a:srgbClr val="97BCE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018AF6-E3A6-4BDB-A77D-EF24F29A09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61" y="146684"/>
            <a:ext cx="6466841" cy="48501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6BA0A1-A67B-43D9-A2A9-809F625D0805}"/>
              </a:ext>
            </a:extLst>
          </p:cNvPr>
          <p:cNvSpPr/>
          <p:nvPr/>
        </p:nvSpPr>
        <p:spPr>
          <a:xfrm>
            <a:off x="1957002" y="4041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+mj-lt"/>
              </a:rPr>
              <a:t>Aitik (Boliden), Gällivare</a:t>
            </a:r>
          </a:p>
          <a:p>
            <a:endParaRPr lang="sv-SE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>
                <a:solidFill>
                  <a:schemeClr val="bg1"/>
                </a:solidFill>
                <a:latin typeface="+mj-lt"/>
              </a:rPr>
              <a:t>Copper</a:t>
            </a:r>
            <a:r>
              <a:rPr lang="sv-SE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+mj-lt"/>
              </a:rPr>
              <a:t>ore</a:t>
            </a:r>
            <a:endParaRPr lang="sv-SE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+mj-lt"/>
              </a:rPr>
              <a:t>Expansive </a:t>
            </a:r>
            <a:r>
              <a:rPr lang="sv-SE" dirty="0" err="1">
                <a:solidFill>
                  <a:schemeClr val="bg1"/>
                </a:solidFill>
                <a:latin typeface="+mj-lt"/>
              </a:rPr>
              <a:t>phases</a:t>
            </a:r>
            <a:r>
              <a:rPr lang="sv-SE" dirty="0">
                <a:solidFill>
                  <a:schemeClr val="bg1"/>
                </a:solidFill>
                <a:latin typeface="+mj-lt"/>
              </a:rPr>
              <a:t>: The post-</a:t>
            </a:r>
            <a:r>
              <a:rPr lang="sv-SE" dirty="0" err="1">
                <a:solidFill>
                  <a:schemeClr val="bg1"/>
                </a:solidFill>
                <a:latin typeface="+mj-lt"/>
              </a:rPr>
              <a:t>war</a:t>
            </a:r>
            <a:r>
              <a:rPr lang="sv-SE" dirty="0">
                <a:solidFill>
                  <a:schemeClr val="bg1"/>
                </a:solidFill>
                <a:latin typeface="+mj-lt"/>
              </a:rPr>
              <a:t> period and the mining boom </a:t>
            </a:r>
          </a:p>
        </p:txBody>
      </p:sp>
    </p:spTree>
    <p:extLst>
      <p:ext uri="{BB962C8B-B14F-4D97-AF65-F5344CB8AC3E}">
        <p14:creationId xmlns:p14="http://schemas.microsoft.com/office/powerpoint/2010/main" val="841114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C2696-12A0-416B-910E-BCBDD108D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4019163"/>
            <a:ext cx="8183880" cy="480061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12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Viscaria (Copperstone), Kiruna</a:t>
            </a:r>
            <a:br>
              <a:rPr lang="en-US" sz="12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2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Copper ore</a:t>
            </a:r>
            <a:br>
              <a:rPr lang="en-US" sz="12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2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2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Expansive phase: The mining boom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BE5D1B-844C-4A69-ACDB-16F4985154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3" r="2241"/>
          <a:stretch/>
        </p:blipFill>
        <p:spPr>
          <a:xfrm>
            <a:off x="480060" y="251460"/>
            <a:ext cx="8183880" cy="3627596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298497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A0CAB0-B9DC-4757-9360-DB712A7AAD62}"/>
              </a:ext>
            </a:extLst>
          </p:cNvPr>
          <p:cNvSpPr txBox="1"/>
          <p:nvPr/>
        </p:nvSpPr>
        <p:spPr>
          <a:xfrm>
            <a:off x="961594" y="1065456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 err="1">
                <a:solidFill>
                  <a:schemeClr val="bg1"/>
                </a:solidFill>
                <a:latin typeface="+mj-lt"/>
              </a:rPr>
              <a:t>Thank</a:t>
            </a:r>
            <a:r>
              <a:rPr lang="sv-SE" sz="48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4800" dirty="0" err="1">
                <a:solidFill>
                  <a:schemeClr val="bg1"/>
                </a:solidFill>
                <a:latin typeface="+mj-lt"/>
              </a:rPr>
              <a:t>you</a:t>
            </a:r>
            <a:r>
              <a:rPr lang="sv-SE" sz="4800" dirty="0">
                <a:solidFill>
                  <a:schemeClr val="bg1"/>
                </a:solidFill>
                <a:latin typeface="+mj-lt"/>
              </a:rPr>
              <a:t>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2 4086 LTU powerpointmal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ltu_2021_blue_ENG</Template>
  <TotalTime>408</TotalTime>
  <Words>150</Words>
  <Application>Microsoft Office PowerPoint</Application>
  <PresentationFormat>On-screen Show (16:9)</PresentationFormat>
  <Paragraphs>33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12 4086 LTU powerpointmall</vt:lpstr>
      <vt:lpstr> Mining heritage and land use conflicts in the Swedish Arctic</vt:lpstr>
      <vt:lpstr>Mining</vt:lpstr>
      <vt:lpstr>Why a histoical perspective?</vt:lpstr>
      <vt:lpstr>PowerPoint Presentation</vt:lpstr>
      <vt:lpstr>PowerPoint Presentation</vt:lpstr>
      <vt:lpstr>PowerPoint Presentation</vt:lpstr>
      <vt:lpstr>Viscaria (Copperstone), Kiruna Copper ore  Expansive phase: The mining boom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Judit Malmgren</dc:creator>
  <cp:lastModifiedBy>Judit Malmgren</cp:lastModifiedBy>
  <cp:revision>24</cp:revision>
  <cp:lastPrinted>2012-01-19T08:37:06Z</cp:lastPrinted>
  <dcterms:created xsi:type="dcterms:W3CDTF">2021-04-26T07:52:53Z</dcterms:created>
  <dcterms:modified xsi:type="dcterms:W3CDTF">2021-04-30T05:39:36Z</dcterms:modified>
</cp:coreProperties>
</file>