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80" r:id="rId5"/>
    <p:sldId id="304" r:id="rId6"/>
    <p:sldId id="308" r:id="rId7"/>
    <p:sldId id="286" r:id="rId8"/>
    <p:sldId id="287" r:id="rId9"/>
    <p:sldId id="288" r:id="rId10"/>
    <p:sldId id="289" r:id="rId11"/>
    <p:sldId id="292" r:id="rId12"/>
    <p:sldId id="293" r:id="rId13"/>
    <p:sldId id="294" r:id="rId14"/>
    <p:sldId id="301" r:id="rId15"/>
    <p:sldId id="295" r:id="rId16"/>
    <p:sldId id="297" r:id="rId17"/>
    <p:sldId id="299" r:id="rId18"/>
    <p:sldId id="302" r:id="rId19"/>
    <p:sldId id="309" r:id="rId20"/>
  </p:sldIdLst>
  <p:sldSz cx="10058400" cy="7772400"/>
  <p:notesSz cx="7010400" cy="9296400"/>
  <p:defaultTextStyle>
    <a:defPPr>
      <a:defRPr lang="fr-FR"/>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Charest" initials="CC" lastIdx="6" clrIdx="0">
    <p:extLst>
      <p:ext uri="{19B8F6BF-5375-455C-9EA6-DF929625EA0E}">
        <p15:presenceInfo xmlns:p15="http://schemas.microsoft.com/office/powerpoint/2012/main" userId="S::cacha249@ulaval.ca::1a141817-a873-45a7-98a0-60619c88e5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B5E5"/>
    <a:srgbClr val="8FB3E5"/>
    <a:srgbClr val="83ADE3"/>
    <a:srgbClr val="5B6E81"/>
    <a:srgbClr val="4180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2" autoAdjust="0"/>
    <p:restoredTop sz="96617" autoAdjust="0"/>
  </p:normalViewPr>
  <p:slideViewPr>
    <p:cSldViewPr snapToGrid="0">
      <p:cViewPr varScale="1">
        <p:scale>
          <a:sx n="75" d="100"/>
          <a:sy n="75" d="100"/>
        </p:scale>
        <p:origin x="1512" y="43"/>
      </p:cViewPr>
      <p:guideLst>
        <p:guide orient="horz" pos="2448"/>
        <p:guide pos="31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Calibri" charset="0"/>
              </a:defRPr>
            </a:lvl1pPr>
          </a:lstStyle>
          <a:p>
            <a:pPr>
              <a:defRPr/>
            </a:pPr>
            <a:endParaRPr lang="fr-CA"/>
          </a:p>
        </p:txBody>
      </p:sp>
      <p:sp>
        <p:nvSpPr>
          <p:cNvPr id="3" name="Espace réservé de la date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Calibri" charset="0"/>
              </a:defRPr>
            </a:lvl1pPr>
          </a:lstStyle>
          <a:p>
            <a:pPr>
              <a:defRPr/>
            </a:pPr>
            <a:fld id="{EAA74676-A8D2-459A-BAA3-03EA5790128A}" type="datetimeFigureOut">
              <a:rPr lang="fr-CA"/>
              <a:pPr>
                <a:defRPr/>
              </a:pPr>
              <a:t>2021-04-26</a:t>
            </a:fld>
            <a:endParaRPr lang="fr-CA"/>
          </a:p>
        </p:txBody>
      </p:sp>
      <p:sp>
        <p:nvSpPr>
          <p:cNvPr id="4" name="Espace réservé du pied de page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Calibri" charset="0"/>
              </a:defRPr>
            </a:lvl1pPr>
          </a:lstStyle>
          <a:p>
            <a:pPr>
              <a:defRPr/>
            </a:pPr>
            <a:endParaRPr lang="fr-CA"/>
          </a:p>
        </p:txBody>
      </p:sp>
      <p:sp>
        <p:nvSpPr>
          <p:cNvPr id="5" name="Espace réservé du numéro de diapositive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AE31FE1-D805-4883-A5A2-02DD6F5F45A4}" type="slidenum">
              <a:rPr lang="fr-CA" altLang="fr-FR"/>
              <a:pPr>
                <a:defRPr/>
              </a:pPr>
              <a:t>‹N°›</a:t>
            </a:fld>
            <a:endParaRPr lang="fr-CA" altLang="fr-FR"/>
          </a:p>
        </p:txBody>
      </p:sp>
    </p:spTree>
    <p:extLst>
      <p:ext uri="{BB962C8B-B14F-4D97-AF65-F5344CB8AC3E}">
        <p14:creationId xmlns:p14="http://schemas.microsoft.com/office/powerpoint/2010/main" val="4080818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charset="0"/>
              </a:defRPr>
            </a:lvl1pPr>
          </a:lstStyle>
          <a:p>
            <a:pPr>
              <a:defRPr/>
            </a:pPr>
            <a:endParaRPr lang="fr-CA"/>
          </a:p>
        </p:txBody>
      </p:sp>
      <p:sp>
        <p:nvSpPr>
          <p:cNvPr id="3" name="Espace réservé de la date 2"/>
          <p:cNvSpPr>
            <a:spLocks noGrp="1"/>
          </p:cNvSpPr>
          <p:nvPr>
            <p:ph type="dt" idx="1"/>
          </p:nvPr>
        </p:nvSpPr>
        <p:spPr>
          <a:xfrm>
            <a:off x="3971925" y="0"/>
            <a:ext cx="3036888" cy="465138"/>
          </a:xfrm>
          <a:prstGeom prst="rect">
            <a:avLst/>
          </a:prstGeom>
        </p:spPr>
        <p:txBody>
          <a:bodyPr vert="horz" lIns="93177" tIns="46589" rIns="93177" bIns="46589" rtlCol="0"/>
          <a:lstStyle>
            <a:lvl1pPr algn="r">
              <a:defRPr sz="1200">
                <a:latin typeface="Calibri" charset="0"/>
              </a:defRPr>
            </a:lvl1pPr>
          </a:lstStyle>
          <a:p>
            <a:pPr>
              <a:defRPr/>
            </a:pPr>
            <a:fld id="{A26AD755-874C-4C36-AC1C-2508ED117940}" type="datetimeFigureOut">
              <a:rPr lang="fr-CA"/>
              <a:pPr>
                <a:defRPr/>
              </a:pPr>
              <a:t>2021-04-26</a:t>
            </a:fld>
            <a:endParaRPr lang="fr-CA"/>
          </a:p>
        </p:txBody>
      </p:sp>
      <p:sp>
        <p:nvSpPr>
          <p:cNvPr id="4" name="Espace réservé de l'image des diapositives 3"/>
          <p:cNvSpPr>
            <a:spLocks noGrp="1" noRot="1" noChangeAspect="1"/>
          </p:cNvSpPr>
          <p:nvPr>
            <p:ph type="sldImg" idx="2"/>
          </p:nvPr>
        </p:nvSpPr>
        <p:spPr>
          <a:xfrm>
            <a:off x="1250950" y="696913"/>
            <a:ext cx="4508500" cy="3486150"/>
          </a:xfrm>
          <a:prstGeom prst="rect">
            <a:avLst/>
          </a:prstGeom>
          <a:noFill/>
          <a:ln w="12700">
            <a:solidFill>
              <a:prstClr val="black"/>
            </a:solidFill>
          </a:ln>
        </p:spPr>
        <p:txBody>
          <a:bodyPr vert="horz" lIns="93177" tIns="46589" rIns="93177" bIns="46589" rtlCol="0" anchor="ctr"/>
          <a:lstStyle/>
          <a:p>
            <a:pPr lvl="0"/>
            <a:endParaRPr lang="fr-CA" noProof="0"/>
          </a:p>
        </p:txBody>
      </p:sp>
      <p:sp>
        <p:nvSpPr>
          <p:cNvPr id="5" name="Espace réservé des commentaires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6" name="Espace réservé du pied de page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charset="0"/>
              </a:defRPr>
            </a:lvl1pPr>
          </a:lstStyle>
          <a:p>
            <a:pPr>
              <a:defRPr/>
            </a:pPr>
            <a:endParaRPr lang="fr-CA"/>
          </a:p>
        </p:txBody>
      </p:sp>
      <p:sp>
        <p:nvSpPr>
          <p:cNvPr id="7" name="Espace réservé du numéro de diapositive 6"/>
          <p:cNvSpPr>
            <a:spLocks noGrp="1"/>
          </p:cNvSpPr>
          <p:nvPr>
            <p:ph type="sldNum" sz="quarter" idx="5"/>
          </p:nvPr>
        </p:nvSpPr>
        <p:spPr>
          <a:xfrm>
            <a:off x="3971925" y="8829675"/>
            <a:ext cx="3036888"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4E8B2EB2-2DAC-4606-95D2-049B16FCE149}" type="slidenum">
              <a:rPr lang="fr-CA" altLang="fr-FR"/>
              <a:pPr>
                <a:defRPr/>
              </a:pPr>
              <a:t>‹N°›</a:t>
            </a:fld>
            <a:endParaRPr lang="fr-CA" altLang="fr-FR"/>
          </a:p>
        </p:txBody>
      </p:sp>
    </p:spTree>
    <p:extLst>
      <p:ext uri="{BB962C8B-B14F-4D97-AF65-F5344CB8AC3E}">
        <p14:creationId xmlns:p14="http://schemas.microsoft.com/office/powerpoint/2010/main" val="2877208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fr-FR"/>
              <a:t>Modifiez le style du titre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lvl1pPr>
          </a:lstStyle>
          <a:p>
            <a:pPr>
              <a:defRPr/>
            </a:pPr>
            <a:fld id="{54079111-DA3E-4B1F-87AC-C4F825CC2DAC}" type="datetimeFigureOut">
              <a:rPr lang="fr-CA"/>
              <a:pPr>
                <a:defRPr/>
              </a:pPr>
              <a:t>2021-04-26</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3B02747F-B618-4B40-AFB8-FE62D6E9327C}" type="slidenum">
              <a:rPr lang="fr-CA" altLang="fr-FR"/>
              <a:pPr>
                <a:defRPr/>
              </a:pPr>
              <a:t>‹N°›</a:t>
            </a:fld>
            <a:endParaRPr lang="fr-CA" altLang="fr-FR"/>
          </a:p>
        </p:txBody>
      </p:sp>
    </p:spTree>
    <p:extLst>
      <p:ext uri="{BB962C8B-B14F-4D97-AF65-F5344CB8AC3E}">
        <p14:creationId xmlns:p14="http://schemas.microsoft.com/office/powerpoint/2010/main" val="4076536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76E8B82A-AB83-4C8D-BABD-D5CE44846F38}" type="datetimeFigureOut">
              <a:rPr lang="fr-CA"/>
              <a:pPr>
                <a:defRPr/>
              </a:pPr>
              <a:t>2021-04-26</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13D8D197-8BE9-4DF4-8141-9285C01CED6D}" type="slidenum">
              <a:rPr lang="fr-CA" altLang="fr-FR"/>
              <a:pPr>
                <a:defRPr/>
              </a:pPr>
              <a:t>‹N°›</a:t>
            </a:fld>
            <a:endParaRPr lang="fr-CA" altLang="fr-FR"/>
          </a:p>
        </p:txBody>
      </p:sp>
    </p:spTree>
    <p:extLst>
      <p:ext uri="{BB962C8B-B14F-4D97-AF65-F5344CB8AC3E}">
        <p14:creationId xmlns:p14="http://schemas.microsoft.com/office/powerpoint/2010/main" val="4247629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EB5CD54D-E433-4BEB-A936-A60C074D8B40}" type="datetimeFigureOut">
              <a:rPr lang="fr-CA"/>
              <a:pPr>
                <a:defRPr/>
              </a:pPr>
              <a:t>2021-04-26</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5DD45D82-25FF-4409-8D63-99131ADCAD68}" type="slidenum">
              <a:rPr lang="fr-CA" altLang="fr-FR"/>
              <a:pPr>
                <a:defRPr/>
              </a:pPr>
              <a:t>‹N°›</a:t>
            </a:fld>
            <a:endParaRPr lang="fr-CA" altLang="fr-FR"/>
          </a:p>
        </p:txBody>
      </p:sp>
    </p:spTree>
    <p:extLst>
      <p:ext uri="{BB962C8B-B14F-4D97-AF65-F5344CB8AC3E}">
        <p14:creationId xmlns:p14="http://schemas.microsoft.com/office/powerpoint/2010/main" val="29068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65283AC8-286F-4149-A5ED-22C8714715C9}" type="datetimeFigureOut">
              <a:rPr lang="fr-CA"/>
              <a:pPr>
                <a:defRPr/>
              </a:pPr>
              <a:t>2021-04-26</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ADBC4C39-ED0D-4CDA-8596-17CA95B2CBBC}" type="slidenum">
              <a:rPr lang="fr-CA" altLang="fr-FR"/>
              <a:pPr>
                <a:defRPr/>
              </a:pPr>
              <a:t>‹N°›</a:t>
            </a:fld>
            <a:endParaRPr lang="fr-CA" altLang="fr-FR"/>
          </a:p>
        </p:txBody>
      </p:sp>
    </p:spTree>
    <p:extLst>
      <p:ext uri="{BB962C8B-B14F-4D97-AF65-F5344CB8AC3E}">
        <p14:creationId xmlns:p14="http://schemas.microsoft.com/office/powerpoint/2010/main" val="34687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fr-FR"/>
              <a:t>Modifiez le style du titre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lvl1pPr>
              <a:defRPr/>
            </a:lvl1pPr>
          </a:lstStyle>
          <a:p>
            <a:pPr>
              <a:defRPr/>
            </a:pPr>
            <a:fld id="{4C2BC2AC-C6A9-4D1B-9362-375688E318C5}" type="datetimeFigureOut">
              <a:rPr lang="fr-CA"/>
              <a:pPr>
                <a:defRPr/>
              </a:pPr>
              <a:t>2021-04-26</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16334EDB-D289-4C60-84ED-3EC2BA357536}" type="slidenum">
              <a:rPr lang="fr-CA" altLang="fr-FR"/>
              <a:pPr>
                <a:defRPr/>
              </a:pPr>
              <a:t>‹N°›</a:t>
            </a:fld>
            <a:endParaRPr lang="fr-CA" altLang="fr-FR"/>
          </a:p>
        </p:txBody>
      </p:sp>
    </p:spTree>
    <p:extLst>
      <p:ext uri="{BB962C8B-B14F-4D97-AF65-F5344CB8AC3E}">
        <p14:creationId xmlns:p14="http://schemas.microsoft.com/office/powerpoint/2010/main" val="1813854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449D4C75-A93D-490B-92B0-698FE1823631}" type="datetimeFigureOut">
              <a:rPr lang="fr-CA"/>
              <a:pPr>
                <a:defRPr/>
              </a:pPr>
              <a:t>2021-04-26</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pPr>
              <a:defRPr/>
            </a:pPr>
            <a:fld id="{C0803588-2A38-48EB-B8BA-A6BD868F0F82}" type="slidenum">
              <a:rPr lang="fr-CA" altLang="fr-FR"/>
              <a:pPr>
                <a:defRPr/>
              </a:pPr>
              <a:t>‹N°›</a:t>
            </a:fld>
            <a:endParaRPr lang="fr-CA" altLang="fr-FR"/>
          </a:p>
        </p:txBody>
      </p:sp>
    </p:spTree>
    <p:extLst>
      <p:ext uri="{BB962C8B-B14F-4D97-AF65-F5344CB8AC3E}">
        <p14:creationId xmlns:p14="http://schemas.microsoft.com/office/powerpoint/2010/main" val="413460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fr-FR"/>
              <a:t>Modifiez le style du titre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fr-FR"/>
              <a:t>Modifiez les styles du texte du masque</a:t>
            </a:r>
          </a:p>
        </p:txBody>
      </p:sp>
      <p:sp>
        <p:nvSpPr>
          <p:cNvPr id="4" name="Content Placeholder 3"/>
          <p:cNvSpPr>
            <a:spLocks noGrp="1"/>
          </p:cNvSpPr>
          <p:nvPr>
            <p:ph sz="half" idx="2"/>
          </p:nvPr>
        </p:nvSpPr>
        <p:spPr>
          <a:xfrm>
            <a:off x="692826" y="2839085"/>
            <a:ext cx="4255174" cy="417586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fr-FR"/>
              <a:t>Modifiez les styles du texte du masque</a:t>
            </a:r>
          </a:p>
        </p:txBody>
      </p:sp>
      <p:sp>
        <p:nvSpPr>
          <p:cNvPr id="6" name="Content Placeholder 5"/>
          <p:cNvSpPr>
            <a:spLocks noGrp="1"/>
          </p:cNvSpPr>
          <p:nvPr>
            <p:ph sz="quarter" idx="4"/>
          </p:nvPr>
        </p:nvSpPr>
        <p:spPr>
          <a:xfrm>
            <a:off x="5092066" y="2839085"/>
            <a:ext cx="4276130" cy="417586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EDE79C1D-812C-4E9D-BAF1-5DF4872148ED}" type="datetimeFigureOut">
              <a:rPr lang="fr-CA"/>
              <a:pPr>
                <a:defRPr/>
              </a:pPr>
              <a:t>2021-04-26</a:t>
            </a:fld>
            <a:endParaRPr lang="fr-CA"/>
          </a:p>
        </p:txBody>
      </p:sp>
      <p:sp>
        <p:nvSpPr>
          <p:cNvPr id="8" name="Footer Placeholder 4"/>
          <p:cNvSpPr>
            <a:spLocks noGrp="1"/>
          </p:cNvSpPr>
          <p:nvPr>
            <p:ph type="ftr" sz="quarter" idx="11"/>
          </p:nvPr>
        </p:nvSpPr>
        <p:spPr/>
        <p:txBody>
          <a:bodyPr/>
          <a:lstStyle>
            <a:lvl1pPr>
              <a:defRPr/>
            </a:lvl1pPr>
          </a:lstStyle>
          <a:p>
            <a:pPr>
              <a:defRPr/>
            </a:pPr>
            <a:endParaRPr lang="fr-CA"/>
          </a:p>
        </p:txBody>
      </p:sp>
      <p:sp>
        <p:nvSpPr>
          <p:cNvPr id="9" name="Slide Number Placeholder 5"/>
          <p:cNvSpPr>
            <a:spLocks noGrp="1"/>
          </p:cNvSpPr>
          <p:nvPr>
            <p:ph type="sldNum" sz="quarter" idx="12"/>
          </p:nvPr>
        </p:nvSpPr>
        <p:spPr/>
        <p:txBody>
          <a:bodyPr/>
          <a:lstStyle>
            <a:lvl1pPr>
              <a:defRPr/>
            </a:lvl1pPr>
          </a:lstStyle>
          <a:p>
            <a:pPr>
              <a:defRPr/>
            </a:pPr>
            <a:fld id="{1DE20676-ABC1-43E6-9ACD-DA34C6902687}" type="slidenum">
              <a:rPr lang="fr-CA" altLang="fr-FR"/>
              <a:pPr>
                <a:defRPr/>
              </a:pPr>
              <a:t>‹N°›</a:t>
            </a:fld>
            <a:endParaRPr lang="fr-CA" altLang="fr-FR"/>
          </a:p>
        </p:txBody>
      </p:sp>
    </p:spTree>
    <p:extLst>
      <p:ext uri="{BB962C8B-B14F-4D97-AF65-F5344CB8AC3E}">
        <p14:creationId xmlns:p14="http://schemas.microsoft.com/office/powerpoint/2010/main" val="117987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FDC947B6-563B-463F-962C-3B03CACC3506}" type="datetimeFigureOut">
              <a:rPr lang="fr-CA"/>
              <a:pPr>
                <a:defRPr/>
              </a:pPr>
              <a:t>2021-04-26</a:t>
            </a:fld>
            <a:endParaRPr lang="fr-CA"/>
          </a:p>
        </p:txBody>
      </p:sp>
      <p:sp>
        <p:nvSpPr>
          <p:cNvPr id="4" name="Footer Placeholder 4"/>
          <p:cNvSpPr>
            <a:spLocks noGrp="1"/>
          </p:cNvSpPr>
          <p:nvPr>
            <p:ph type="ftr" sz="quarter" idx="11"/>
          </p:nvPr>
        </p:nvSpPr>
        <p:spPr/>
        <p:txBody>
          <a:bodyPr/>
          <a:lstStyle>
            <a:lvl1pPr>
              <a:defRPr/>
            </a:lvl1pPr>
          </a:lstStyle>
          <a:p>
            <a:pPr>
              <a:defRPr/>
            </a:pPr>
            <a:endParaRPr lang="fr-CA"/>
          </a:p>
        </p:txBody>
      </p:sp>
      <p:sp>
        <p:nvSpPr>
          <p:cNvPr id="5" name="Slide Number Placeholder 5"/>
          <p:cNvSpPr>
            <a:spLocks noGrp="1"/>
          </p:cNvSpPr>
          <p:nvPr>
            <p:ph type="sldNum" sz="quarter" idx="12"/>
          </p:nvPr>
        </p:nvSpPr>
        <p:spPr/>
        <p:txBody>
          <a:bodyPr/>
          <a:lstStyle>
            <a:lvl1pPr>
              <a:defRPr/>
            </a:lvl1pPr>
          </a:lstStyle>
          <a:p>
            <a:pPr>
              <a:defRPr/>
            </a:pPr>
            <a:fld id="{09D6B1C4-9229-4450-8FAC-46A0EC287326}" type="slidenum">
              <a:rPr lang="fr-CA" altLang="fr-FR"/>
              <a:pPr>
                <a:defRPr/>
              </a:pPr>
              <a:t>‹N°›</a:t>
            </a:fld>
            <a:endParaRPr lang="fr-CA" altLang="fr-FR"/>
          </a:p>
        </p:txBody>
      </p:sp>
    </p:spTree>
    <p:extLst>
      <p:ext uri="{BB962C8B-B14F-4D97-AF65-F5344CB8AC3E}">
        <p14:creationId xmlns:p14="http://schemas.microsoft.com/office/powerpoint/2010/main" val="409220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6542C7-F51F-4C21-B111-19094DCC01E5}" type="datetimeFigureOut">
              <a:rPr lang="fr-CA"/>
              <a:pPr>
                <a:defRPr/>
              </a:pPr>
              <a:t>2021-04-26</a:t>
            </a:fld>
            <a:endParaRPr lang="fr-CA"/>
          </a:p>
        </p:txBody>
      </p:sp>
      <p:sp>
        <p:nvSpPr>
          <p:cNvPr id="3" name="Footer Placeholder 4"/>
          <p:cNvSpPr>
            <a:spLocks noGrp="1"/>
          </p:cNvSpPr>
          <p:nvPr>
            <p:ph type="ftr" sz="quarter" idx="11"/>
          </p:nvPr>
        </p:nvSpPr>
        <p:spPr/>
        <p:txBody>
          <a:bodyPr/>
          <a:lstStyle>
            <a:lvl1pPr>
              <a:defRPr/>
            </a:lvl1pPr>
          </a:lstStyle>
          <a:p>
            <a:pPr>
              <a:defRPr/>
            </a:pPr>
            <a:endParaRPr lang="fr-CA"/>
          </a:p>
        </p:txBody>
      </p:sp>
      <p:sp>
        <p:nvSpPr>
          <p:cNvPr id="4" name="Slide Number Placeholder 5"/>
          <p:cNvSpPr>
            <a:spLocks noGrp="1"/>
          </p:cNvSpPr>
          <p:nvPr>
            <p:ph type="sldNum" sz="quarter" idx="12"/>
          </p:nvPr>
        </p:nvSpPr>
        <p:spPr/>
        <p:txBody>
          <a:bodyPr/>
          <a:lstStyle>
            <a:lvl1pPr>
              <a:defRPr/>
            </a:lvl1pPr>
          </a:lstStyle>
          <a:p>
            <a:pPr>
              <a:defRPr/>
            </a:pPr>
            <a:fld id="{6B940041-8199-462A-A498-31E2EF01A90B}" type="slidenum">
              <a:rPr lang="fr-CA" altLang="fr-FR"/>
              <a:pPr>
                <a:defRPr/>
              </a:pPr>
              <a:t>‹N°›</a:t>
            </a:fld>
            <a:endParaRPr lang="fr-CA" altLang="fr-FR"/>
          </a:p>
        </p:txBody>
      </p:sp>
    </p:spTree>
    <p:extLst>
      <p:ext uri="{BB962C8B-B14F-4D97-AF65-F5344CB8AC3E}">
        <p14:creationId xmlns:p14="http://schemas.microsoft.com/office/powerpoint/2010/main" val="1519324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fr-FR"/>
              <a:t>Modifiez le style du titre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fr-FR"/>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2E6A20E0-766A-43D0-8057-37254264DFB1}" type="datetimeFigureOut">
              <a:rPr lang="fr-CA"/>
              <a:pPr>
                <a:defRPr/>
              </a:pPr>
              <a:t>2021-04-26</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pPr>
              <a:defRPr/>
            </a:pPr>
            <a:fld id="{0E164AFF-9C82-4552-A80D-039CAD8BF78A}" type="slidenum">
              <a:rPr lang="fr-CA" altLang="fr-FR"/>
              <a:pPr>
                <a:defRPr/>
              </a:pPr>
              <a:t>‹N°›</a:t>
            </a:fld>
            <a:endParaRPr lang="fr-CA" altLang="fr-FR"/>
          </a:p>
        </p:txBody>
      </p:sp>
    </p:spTree>
    <p:extLst>
      <p:ext uri="{BB962C8B-B14F-4D97-AF65-F5344CB8AC3E}">
        <p14:creationId xmlns:p14="http://schemas.microsoft.com/office/powerpoint/2010/main" val="3941371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fr-FR"/>
              <a:t>Modifiez le style du titre</a:t>
            </a:r>
            <a:endParaRPr lang="en-US" dirty="0"/>
          </a:p>
        </p:txBody>
      </p:sp>
      <p:sp>
        <p:nvSpPr>
          <p:cNvPr id="3" name="Picture Placeholder 2"/>
          <p:cNvSpPr>
            <a:spLocks noGrp="1" noChangeAspect="1"/>
          </p:cNvSpPr>
          <p:nvPr>
            <p:ph type="pic" idx="1"/>
          </p:nvPr>
        </p:nvSpPr>
        <p:spPr>
          <a:xfrm>
            <a:off x="4276130" y="1119083"/>
            <a:ext cx="5092065" cy="5523442"/>
          </a:xfrm>
        </p:spPr>
        <p:txBody>
          <a:bodyPr rtlCol="0">
            <a:normAutofit/>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fr-FR"/>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2269364B-C385-499E-A7B0-4B80BCACBB9A}" type="datetimeFigureOut">
              <a:rPr lang="fr-CA"/>
              <a:pPr>
                <a:defRPr/>
              </a:pPr>
              <a:t>2021-04-26</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pPr>
              <a:defRPr/>
            </a:pPr>
            <a:fld id="{FA799013-0419-4C5F-94E9-B935A7AF2ED3}" type="slidenum">
              <a:rPr lang="fr-CA" altLang="fr-FR"/>
              <a:pPr>
                <a:defRPr/>
              </a:pPr>
              <a:t>‹N°›</a:t>
            </a:fld>
            <a:endParaRPr lang="fr-CA" altLang="fr-FR"/>
          </a:p>
        </p:txBody>
      </p:sp>
    </p:spTree>
    <p:extLst>
      <p:ext uri="{BB962C8B-B14F-4D97-AF65-F5344CB8AC3E}">
        <p14:creationId xmlns:p14="http://schemas.microsoft.com/office/powerpoint/2010/main" val="197751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92150" y="414338"/>
            <a:ext cx="86741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en-US" altLang="fr-FR"/>
          </a:p>
        </p:txBody>
      </p:sp>
      <p:sp>
        <p:nvSpPr>
          <p:cNvPr id="1027" name="Text Placeholder 2"/>
          <p:cNvSpPr>
            <a:spLocks noGrp="1"/>
          </p:cNvSpPr>
          <p:nvPr>
            <p:ph type="body" idx="1"/>
          </p:nvPr>
        </p:nvSpPr>
        <p:spPr bwMode="auto">
          <a:xfrm>
            <a:off x="692150" y="2068513"/>
            <a:ext cx="8674100"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p:cNvSpPr>
            <a:spLocks noGrp="1"/>
          </p:cNvSpPr>
          <p:nvPr>
            <p:ph type="dt" sz="half" idx="2"/>
          </p:nvPr>
        </p:nvSpPr>
        <p:spPr>
          <a:xfrm>
            <a:off x="692150" y="7204075"/>
            <a:ext cx="2262188" cy="414338"/>
          </a:xfrm>
          <a:prstGeom prst="rect">
            <a:avLst/>
          </a:prstGeom>
        </p:spPr>
        <p:txBody>
          <a:bodyPr vert="horz" lIns="91440" tIns="45720" rIns="91440" bIns="45720" rtlCol="0" anchor="ctr"/>
          <a:lstStyle>
            <a:lvl1pPr algn="l" eaLnBrk="1" fontAlgn="auto" hangingPunct="1">
              <a:spcBef>
                <a:spcPts val="0"/>
              </a:spcBef>
              <a:spcAft>
                <a:spcPts val="0"/>
              </a:spcAft>
              <a:defRPr sz="1320">
                <a:solidFill>
                  <a:schemeClr val="tx1">
                    <a:tint val="75000"/>
                  </a:schemeClr>
                </a:solidFill>
                <a:latin typeface="+mn-lt"/>
              </a:defRPr>
            </a:lvl1pPr>
          </a:lstStyle>
          <a:p>
            <a:pPr>
              <a:defRPr/>
            </a:pPr>
            <a:fld id="{9235B55C-739A-46A3-A186-C4D9F215E30F}" type="datetimeFigureOut">
              <a:rPr lang="fr-CA"/>
              <a:pPr>
                <a:defRPr/>
              </a:pPr>
              <a:t>2021-04-26</a:t>
            </a:fld>
            <a:endParaRPr lang="fr-CA"/>
          </a:p>
        </p:txBody>
      </p:sp>
      <p:sp>
        <p:nvSpPr>
          <p:cNvPr id="5" name="Footer Placeholder 4"/>
          <p:cNvSpPr>
            <a:spLocks noGrp="1"/>
          </p:cNvSpPr>
          <p:nvPr>
            <p:ph type="ftr" sz="quarter" idx="3"/>
          </p:nvPr>
        </p:nvSpPr>
        <p:spPr>
          <a:xfrm>
            <a:off x="3332163" y="7204075"/>
            <a:ext cx="3394075" cy="414338"/>
          </a:xfrm>
          <a:prstGeom prst="rect">
            <a:avLst/>
          </a:prstGeom>
        </p:spPr>
        <p:txBody>
          <a:bodyPr vert="horz" lIns="91440" tIns="45720" rIns="91440" bIns="45720" rtlCol="0" anchor="ctr"/>
          <a:lstStyle>
            <a:lvl1pPr algn="ctr" eaLnBrk="1" fontAlgn="auto" hangingPunct="1">
              <a:spcBef>
                <a:spcPts val="0"/>
              </a:spcBef>
              <a:spcAft>
                <a:spcPts val="0"/>
              </a:spcAft>
              <a:defRPr sz="1320">
                <a:solidFill>
                  <a:schemeClr val="tx1">
                    <a:tint val="75000"/>
                  </a:schemeClr>
                </a:solidFill>
                <a:latin typeface="+mn-lt"/>
              </a:defRPr>
            </a:lvl1pPr>
          </a:lstStyle>
          <a:p>
            <a:pPr>
              <a:defRPr/>
            </a:pPr>
            <a:endParaRPr lang="fr-CA"/>
          </a:p>
        </p:txBody>
      </p:sp>
      <p:sp>
        <p:nvSpPr>
          <p:cNvPr id="6" name="Slide Number Placeholder 5"/>
          <p:cNvSpPr>
            <a:spLocks noGrp="1"/>
          </p:cNvSpPr>
          <p:nvPr>
            <p:ph type="sldNum" sz="quarter" idx="4"/>
          </p:nvPr>
        </p:nvSpPr>
        <p:spPr>
          <a:xfrm>
            <a:off x="7104063" y="7204075"/>
            <a:ext cx="2262187" cy="4143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00">
                <a:solidFill>
                  <a:srgbClr val="898989"/>
                </a:solidFill>
              </a:defRPr>
            </a:lvl1pPr>
          </a:lstStyle>
          <a:p>
            <a:pPr>
              <a:defRPr/>
            </a:pPr>
            <a:fld id="{E0C47419-4693-4F47-9F65-0D6AD89532E4}" type="slidenum">
              <a:rPr lang="fr-CA" altLang="fr-FR"/>
              <a:pPr>
                <a:defRPr/>
              </a:pPr>
              <a:t>‹N°›</a:t>
            </a:fld>
            <a:endParaRPr lang="fr-CA" alt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4888"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4888" rtl="0" eaLnBrk="0" fontAlgn="base" hangingPunct="0">
        <a:lnSpc>
          <a:spcPct val="90000"/>
        </a:lnSpc>
        <a:spcBef>
          <a:spcPct val="0"/>
        </a:spcBef>
        <a:spcAft>
          <a:spcPct val="0"/>
        </a:spcAft>
        <a:defRPr sz="4800">
          <a:solidFill>
            <a:schemeClr val="tx1"/>
          </a:solidFill>
          <a:latin typeface="Calibri Light" pitchFamily="34" charset="0"/>
        </a:defRPr>
      </a:lvl2pPr>
      <a:lvl3pPr algn="l" defTabSz="1004888" rtl="0" eaLnBrk="0" fontAlgn="base" hangingPunct="0">
        <a:lnSpc>
          <a:spcPct val="90000"/>
        </a:lnSpc>
        <a:spcBef>
          <a:spcPct val="0"/>
        </a:spcBef>
        <a:spcAft>
          <a:spcPct val="0"/>
        </a:spcAft>
        <a:defRPr sz="4800">
          <a:solidFill>
            <a:schemeClr val="tx1"/>
          </a:solidFill>
          <a:latin typeface="Calibri Light" pitchFamily="34" charset="0"/>
        </a:defRPr>
      </a:lvl3pPr>
      <a:lvl4pPr algn="l" defTabSz="1004888" rtl="0" eaLnBrk="0" fontAlgn="base" hangingPunct="0">
        <a:lnSpc>
          <a:spcPct val="90000"/>
        </a:lnSpc>
        <a:spcBef>
          <a:spcPct val="0"/>
        </a:spcBef>
        <a:spcAft>
          <a:spcPct val="0"/>
        </a:spcAft>
        <a:defRPr sz="4800">
          <a:solidFill>
            <a:schemeClr val="tx1"/>
          </a:solidFill>
          <a:latin typeface="Calibri Light" pitchFamily="34" charset="0"/>
        </a:defRPr>
      </a:lvl4pPr>
      <a:lvl5pPr algn="l" defTabSz="1004888" rtl="0" eaLnBrk="0" fontAlgn="base" hangingPunct="0">
        <a:lnSpc>
          <a:spcPct val="90000"/>
        </a:lnSpc>
        <a:spcBef>
          <a:spcPct val="0"/>
        </a:spcBef>
        <a:spcAft>
          <a:spcPct val="0"/>
        </a:spcAft>
        <a:defRPr sz="4800">
          <a:solidFill>
            <a:schemeClr val="tx1"/>
          </a:solidFill>
          <a:latin typeface="Calibri Light" pitchFamily="34" charset="0"/>
        </a:defRPr>
      </a:lvl5pPr>
      <a:lvl6pPr marL="457200" algn="l" defTabSz="1004888" rtl="0" fontAlgn="base">
        <a:lnSpc>
          <a:spcPct val="90000"/>
        </a:lnSpc>
        <a:spcBef>
          <a:spcPct val="0"/>
        </a:spcBef>
        <a:spcAft>
          <a:spcPct val="0"/>
        </a:spcAft>
        <a:defRPr sz="4800">
          <a:solidFill>
            <a:schemeClr val="tx1"/>
          </a:solidFill>
          <a:latin typeface="Calibri Light" pitchFamily="34" charset="0"/>
        </a:defRPr>
      </a:lvl6pPr>
      <a:lvl7pPr marL="914400" algn="l" defTabSz="1004888" rtl="0" fontAlgn="base">
        <a:lnSpc>
          <a:spcPct val="90000"/>
        </a:lnSpc>
        <a:spcBef>
          <a:spcPct val="0"/>
        </a:spcBef>
        <a:spcAft>
          <a:spcPct val="0"/>
        </a:spcAft>
        <a:defRPr sz="4800">
          <a:solidFill>
            <a:schemeClr val="tx1"/>
          </a:solidFill>
          <a:latin typeface="Calibri Light" pitchFamily="34" charset="0"/>
        </a:defRPr>
      </a:lvl7pPr>
      <a:lvl8pPr marL="1371600" algn="l" defTabSz="1004888" rtl="0" fontAlgn="base">
        <a:lnSpc>
          <a:spcPct val="90000"/>
        </a:lnSpc>
        <a:spcBef>
          <a:spcPct val="0"/>
        </a:spcBef>
        <a:spcAft>
          <a:spcPct val="0"/>
        </a:spcAft>
        <a:defRPr sz="4800">
          <a:solidFill>
            <a:schemeClr val="tx1"/>
          </a:solidFill>
          <a:latin typeface="Calibri Light" pitchFamily="34" charset="0"/>
        </a:defRPr>
      </a:lvl8pPr>
      <a:lvl9pPr marL="1828800" algn="l" defTabSz="1004888" rtl="0" fontAlgn="base">
        <a:lnSpc>
          <a:spcPct val="90000"/>
        </a:lnSpc>
        <a:spcBef>
          <a:spcPct val="0"/>
        </a:spcBef>
        <a:spcAft>
          <a:spcPct val="0"/>
        </a:spcAft>
        <a:defRPr sz="4800">
          <a:solidFill>
            <a:schemeClr val="tx1"/>
          </a:solidFill>
          <a:latin typeface="Calibri Light" pitchFamily="34" charset="0"/>
        </a:defRPr>
      </a:lvl9pPr>
    </p:titleStyle>
    <p:bodyStyle>
      <a:lvl1pPr marL="250825" indent="-250825" algn="l" defTabSz="1004888" rtl="0" eaLnBrk="0" fontAlgn="base" hangingPunct="0">
        <a:lnSpc>
          <a:spcPct val="90000"/>
        </a:lnSpc>
        <a:spcBef>
          <a:spcPts val="1100"/>
        </a:spcBef>
        <a:spcAft>
          <a:spcPct val="0"/>
        </a:spcAft>
        <a:buFont typeface="Arial" charset="0"/>
        <a:buChar char="•"/>
        <a:defRPr sz="3000" kern="1200">
          <a:solidFill>
            <a:schemeClr val="tx1"/>
          </a:solidFill>
          <a:latin typeface="+mn-lt"/>
          <a:ea typeface="+mn-ea"/>
          <a:cs typeface="+mn-cs"/>
        </a:defRPr>
      </a:lvl1pPr>
      <a:lvl2pPr marL="754063" indent="-250825" algn="l" defTabSz="1004888" rtl="0" eaLnBrk="0" fontAlgn="base" hangingPunct="0">
        <a:lnSpc>
          <a:spcPct val="90000"/>
        </a:lnSpc>
        <a:spcBef>
          <a:spcPts val="550"/>
        </a:spcBef>
        <a:spcAft>
          <a:spcPct val="0"/>
        </a:spcAft>
        <a:buFont typeface="Arial" charset="0"/>
        <a:buChar char="•"/>
        <a:defRPr sz="2600" kern="1200">
          <a:solidFill>
            <a:schemeClr val="tx1"/>
          </a:solidFill>
          <a:latin typeface="+mn-lt"/>
          <a:ea typeface="+mn-ea"/>
          <a:cs typeface="+mn-cs"/>
        </a:defRPr>
      </a:lvl2pPr>
      <a:lvl3pPr marL="1257300" indent="-250825" algn="l" defTabSz="1004888" rtl="0" eaLnBrk="0" fontAlgn="base" hangingPunct="0">
        <a:lnSpc>
          <a:spcPct val="90000"/>
        </a:lnSpc>
        <a:spcBef>
          <a:spcPts val="550"/>
        </a:spcBef>
        <a:spcAft>
          <a:spcPct val="0"/>
        </a:spcAft>
        <a:buFont typeface="Arial" charset="0"/>
        <a:buChar char="•"/>
        <a:defRPr sz="2200" kern="1200">
          <a:solidFill>
            <a:schemeClr val="tx1"/>
          </a:solidFill>
          <a:latin typeface="+mn-lt"/>
          <a:ea typeface="+mn-ea"/>
          <a:cs typeface="+mn-cs"/>
        </a:defRPr>
      </a:lvl3pPr>
      <a:lvl4pPr marL="1758950" indent="-250825" algn="l" defTabSz="1004888" rtl="0" eaLnBrk="0" fontAlgn="base" hangingPunct="0">
        <a:lnSpc>
          <a:spcPct val="90000"/>
        </a:lnSpc>
        <a:spcBef>
          <a:spcPts val="550"/>
        </a:spcBef>
        <a:spcAft>
          <a:spcPct val="0"/>
        </a:spcAft>
        <a:buFont typeface="Arial" charset="0"/>
        <a:buChar char="•"/>
        <a:defRPr sz="1900" kern="1200">
          <a:solidFill>
            <a:schemeClr val="tx1"/>
          </a:solidFill>
          <a:latin typeface="+mn-lt"/>
          <a:ea typeface="+mn-ea"/>
          <a:cs typeface="+mn-cs"/>
        </a:defRPr>
      </a:lvl4pPr>
      <a:lvl5pPr marL="2262188" indent="-250825" algn="l" defTabSz="1004888" rtl="0" eaLnBrk="0" fontAlgn="base" hangingPunct="0">
        <a:lnSpc>
          <a:spcPct val="90000"/>
        </a:lnSpc>
        <a:spcBef>
          <a:spcPts val="550"/>
        </a:spcBef>
        <a:spcAft>
          <a:spcPct val="0"/>
        </a:spcAft>
        <a:buFont typeface="Arial" charset="0"/>
        <a:buChar char="•"/>
        <a:defRPr sz="19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B6E81"/>
            </a:gs>
            <a:gs pos="25000">
              <a:srgbClr val="5B6E81"/>
            </a:gs>
            <a:gs pos="76000">
              <a:srgbClr val="5B6E81">
                <a:alpha val="75000"/>
              </a:srgbClr>
            </a:gs>
            <a:gs pos="100000">
              <a:srgbClr val="5B6E81">
                <a:alpha val="50000"/>
              </a:srgbClr>
            </a:gs>
          </a:gsLst>
          <a:lin ang="5400000" scaled="1"/>
        </a:gra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 xmlns:a16="http://schemas.microsoft.com/office/drawing/2014/main" id="{9293C13F-8A32-2745-984D-F11BFCF61F68}"/>
              </a:ext>
            </a:extLst>
          </p:cNvPr>
          <p:cNvSpPr>
            <a:spLocks noGrp="1"/>
          </p:cNvSpPr>
          <p:nvPr>
            <p:ph type="subTitle" idx="1"/>
          </p:nvPr>
        </p:nvSpPr>
        <p:spPr>
          <a:xfrm>
            <a:off x="1257300" y="3805863"/>
            <a:ext cx="7543800" cy="3838946"/>
          </a:xfrm>
        </p:spPr>
        <p:txBody>
          <a:bodyPr/>
          <a:lstStyle/>
          <a:p>
            <a:r>
              <a:rPr lang="en-US" sz="4000" dirty="0">
                <a:solidFill>
                  <a:schemeClr val="bg1"/>
                </a:solidFill>
                <a:latin typeface="Avenir Next" panose="020B0503020202020204" pitchFamily="34" charset="0"/>
              </a:rPr>
              <a:t>Overcoming impacts of mining exploration on community cohesion: The case of Aupaluk</a:t>
            </a:r>
          </a:p>
          <a:p>
            <a:pPr algn="l"/>
            <a:endParaRPr lang="en-US" sz="2000" dirty="0">
              <a:solidFill>
                <a:schemeClr val="bg1"/>
              </a:solidFill>
              <a:latin typeface="Avenir Next" panose="020B0503020202020204" pitchFamily="34" charset="0"/>
            </a:endParaRPr>
          </a:p>
          <a:p>
            <a:pPr algn="l"/>
            <a:endParaRPr lang="en-US" sz="2000" dirty="0">
              <a:solidFill>
                <a:schemeClr val="bg1"/>
              </a:solidFill>
              <a:latin typeface="Avenir Next" panose="020B0503020202020204" pitchFamily="34" charset="0"/>
            </a:endParaRPr>
          </a:p>
          <a:p>
            <a:pPr algn="l"/>
            <a:r>
              <a:rPr lang="en-US" sz="1800" dirty="0">
                <a:solidFill>
                  <a:schemeClr val="bg1"/>
                </a:solidFill>
                <a:latin typeface="Avenir Next" panose="020B0503020202020204" pitchFamily="34" charset="0"/>
              </a:rPr>
              <a:t>Julie Fortin</a:t>
            </a:r>
          </a:p>
          <a:p>
            <a:pPr algn="l"/>
            <a:r>
              <a:rPr lang="en-US" sz="1800" dirty="0">
                <a:solidFill>
                  <a:schemeClr val="bg1"/>
                </a:solidFill>
                <a:latin typeface="Avenir Next" panose="020B0503020202020204" pitchFamily="34" charset="0"/>
              </a:rPr>
              <a:t>PhD candidate in Public communication</a:t>
            </a:r>
          </a:p>
          <a:p>
            <a:pPr algn="l"/>
            <a:r>
              <a:rPr lang="en-US" sz="1800" dirty="0">
                <a:solidFill>
                  <a:schemeClr val="bg1"/>
                </a:solidFill>
                <a:latin typeface="Avenir Next" panose="020B0503020202020204" pitchFamily="34" charset="0"/>
              </a:rPr>
              <a:t>Université Laval</a:t>
            </a:r>
          </a:p>
        </p:txBody>
      </p:sp>
      <p:pic>
        <p:nvPicPr>
          <p:cNvPr id="5" name="Image 4">
            <a:extLst>
              <a:ext uri="{FF2B5EF4-FFF2-40B4-BE49-F238E27FC236}">
                <a16:creationId xmlns="" xmlns:a16="http://schemas.microsoft.com/office/drawing/2014/main" id="{ABC95E71-34CA-704F-A27C-B395C073ED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3352800"/>
          </a:xfrm>
          <a:prstGeom prst="rect">
            <a:avLst/>
          </a:prstGeom>
        </p:spPr>
      </p:pic>
      <p:sp>
        <p:nvSpPr>
          <p:cNvPr id="6" name="Rectangle 5">
            <a:extLst>
              <a:ext uri="{FF2B5EF4-FFF2-40B4-BE49-F238E27FC236}">
                <a16:creationId xmlns="" xmlns:a16="http://schemas.microsoft.com/office/drawing/2014/main" id="{544AA792-5A77-5044-B8D8-83E7E2DE9533}"/>
              </a:ext>
            </a:extLst>
          </p:cNvPr>
          <p:cNvSpPr/>
          <p:nvPr/>
        </p:nvSpPr>
        <p:spPr>
          <a:xfrm rot="10800000">
            <a:off x="0" y="3350326"/>
            <a:ext cx="10058400" cy="36000"/>
          </a:xfrm>
          <a:prstGeom prst="rect">
            <a:avLst/>
          </a:prstGeom>
          <a:gradFill flip="none" rotWithShape="1">
            <a:gsLst>
              <a:gs pos="0">
                <a:srgbClr val="5B6E81"/>
              </a:gs>
              <a:gs pos="50000">
                <a:srgbClr val="5B6E81"/>
              </a:gs>
              <a:gs pos="100000">
                <a:srgbClr val="5B6E8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55571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 xmlns:a16="http://schemas.microsoft.com/office/drawing/2014/main" id="{9293C13F-8A32-2745-984D-F11BFCF61F68}"/>
              </a:ext>
            </a:extLst>
          </p:cNvPr>
          <p:cNvSpPr>
            <a:spLocks noGrp="1"/>
          </p:cNvSpPr>
          <p:nvPr>
            <p:ph type="subTitle" idx="1"/>
          </p:nvPr>
        </p:nvSpPr>
        <p:spPr>
          <a:xfrm>
            <a:off x="651752" y="4033678"/>
            <a:ext cx="4404199" cy="1725096"/>
          </a:xfrm>
        </p:spPr>
        <p:txBody>
          <a:bodyPr/>
          <a:lstStyle/>
          <a:p>
            <a:pPr algn="l"/>
            <a:r>
              <a:rPr lang="en-US" sz="1800" dirty="0">
                <a:solidFill>
                  <a:schemeClr val="tx2"/>
                </a:solidFill>
              </a:rPr>
              <a:t>“They studied the birds when the birds aren’t here. They studied the caribous when the caribous weren’t here. Like, they came at the wrong season to study... So it’s kind of scary.” (Henry, 2017)</a:t>
            </a:r>
            <a:endParaRPr lang="fr-FR" sz="1800" dirty="0">
              <a:solidFill>
                <a:schemeClr val="tx2"/>
              </a:solidFill>
            </a:endParaRPr>
          </a:p>
        </p:txBody>
      </p:sp>
      <p:pic>
        <p:nvPicPr>
          <p:cNvPr id="5" name="Image 4">
            <a:extLst>
              <a:ext uri="{FF2B5EF4-FFF2-40B4-BE49-F238E27FC236}">
                <a16:creationId xmlns="" xmlns:a16="http://schemas.microsoft.com/office/drawing/2014/main" id="{ABC95E71-34CA-704F-A27C-B395C073ED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562" b="13141"/>
          <a:stretch/>
        </p:blipFill>
        <p:spPr>
          <a:xfrm>
            <a:off x="4461" y="1"/>
            <a:ext cx="10062000" cy="2525441"/>
          </a:xfrm>
          <a:prstGeom prst="rect">
            <a:avLst/>
          </a:prstGeom>
        </p:spPr>
      </p:pic>
      <p:sp>
        <p:nvSpPr>
          <p:cNvPr id="6" name="Rectangle 5">
            <a:extLst>
              <a:ext uri="{FF2B5EF4-FFF2-40B4-BE49-F238E27FC236}">
                <a16:creationId xmlns="" xmlns:a16="http://schemas.microsoft.com/office/drawing/2014/main" id="{544AA792-5A77-5044-B8D8-83E7E2DE9533}"/>
              </a:ext>
            </a:extLst>
          </p:cNvPr>
          <p:cNvSpPr/>
          <p:nvPr/>
        </p:nvSpPr>
        <p:spPr>
          <a:xfrm rot="10800000">
            <a:off x="22461" y="2520228"/>
            <a:ext cx="10044000" cy="108000"/>
          </a:xfrm>
          <a:prstGeom prst="rect">
            <a:avLst/>
          </a:prstGeom>
          <a:gradFill flip="none" rotWithShape="1">
            <a:gsLst>
              <a:gs pos="0">
                <a:srgbClr val="5B6E81">
                  <a:alpha val="0"/>
                </a:srgbClr>
              </a:gs>
              <a:gs pos="50000">
                <a:srgbClr val="5B6E81">
                  <a:alpha val="50000"/>
                </a:srgbClr>
              </a:gs>
              <a:gs pos="100000">
                <a:srgbClr val="5B6E8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Rectangle 6">
            <a:extLst>
              <a:ext uri="{FF2B5EF4-FFF2-40B4-BE49-F238E27FC236}">
                <a16:creationId xmlns="" xmlns:a16="http://schemas.microsoft.com/office/drawing/2014/main" id="{4201B7AF-3DA1-D049-9DDD-911BBB1230ED}"/>
              </a:ext>
            </a:extLst>
          </p:cNvPr>
          <p:cNvSpPr/>
          <p:nvPr/>
        </p:nvSpPr>
        <p:spPr>
          <a:xfrm rot="5400000">
            <a:off x="-3797297" y="3796202"/>
            <a:ext cx="7772401" cy="180000"/>
          </a:xfrm>
          <a:prstGeom prst="rect">
            <a:avLst/>
          </a:prstGeom>
          <a:solidFill>
            <a:srgbClr val="5B6E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 name="ZoneTexte 7">
            <a:extLst>
              <a:ext uri="{FF2B5EF4-FFF2-40B4-BE49-F238E27FC236}">
                <a16:creationId xmlns="" xmlns:a16="http://schemas.microsoft.com/office/drawing/2014/main" id="{C14E7C51-5ABB-F442-BC33-0A299B499A34}"/>
              </a:ext>
            </a:extLst>
          </p:cNvPr>
          <p:cNvSpPr txBox="1"/>
          <p:nvPr/>
        </p:nvSpPr>
        <p:spPr>
          <a:xfrm>
            <a:off x="707526" y="2881758"/>
            <a:ext cx="8643348" cy="523220"/>
          </a:xfrm>
          <a:prstGeom prst="rect">
            <a:avLst/>
          </a:prstGeom>
          <a:noFill/>
        </p:spPr>
        <p:txBody>
          <a:bodyPr wrap="square" rtlCol="0">
            <a:spAutoFit/>
          </a:bodyPr>
          <a:lstStyle/>
          <a:p>
            <a:pPr algn="ctr" eaLnBrk="1" hangingPunct="1">
              <a:defRPr/>
            </a:pPr>
            <a:r>
              <a:rPr lang="en-US" sz="2800" b="1" dirty="0">
                <a:solidFill>
                  <a:schemeClr val="tx2"/>
                </a:solidFill>
              </a:rPr>
              <a:t>Scepticism about baseline environmental studies</a:t>
            </a:r>
            <a:endParaRPr lang="fr-FR" altLang="fr-FR" sz="2800" dirty="0">
              <a:solidFill>
                <a:schemeClr val="tx2"/>
              </a:solidFill>
            </a:endParaRPr>
          </a:p>
        </p:txBody>
      </p:sp>
      <p:sp>
        <p:nvSpPr>
          <p:cNvPr id="2" name="ZoneTexte 1"/>
          <p:cNvSpPr txBox="1"/>
          <p:nvPr/>
        </p:nvSpPr>
        <p:spPr>
          <a:xfrm>
            <a:off x="651752" y="5758774"/>
            <a:ext cx="4601184"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tx2"/>
                </a:solidFill>
              </a:rPr>
              <a:t>In collaboration with Makivik Corporation, the community undertake a land use and traditional knowledge study</a:t>
            </a:r>
            <a:endParaRPr lang="fr-CA"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2936" y="3886202"/>
            <a:ext cx="4461752" cy="3346315"/>
          </a:xfrm>
          <a:prstGeom prst="rect">
            <a:avLst/>
          </a:prstGeom>
          <a:ln>
            <a:noFill/>
          </a:ln>
          <a:effectLst>
            <a:softEdge rad="112500"/>
          </a:effectLst>
        </p:spPr>
      </p:pic>
    </p:spTree>
    <p:extLst>
      <p:ext uri="{BB962C8B-B14F-4D97-AF65-F5344CB8AC3E}">
        <p14:creationId xmlns:p14="http://schemas.microsoft.com/office/powerpoint/2010/main" val="3940652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 xmlns:a16="http://schemas.microsoft.com/office/drawing/2014/main" id="{9293C13F-8A32-2745-984D-F11BFCF61F68}"/>
              </a:ext>
            </a:extLst>
          </p:cNvPr>
          <p:cNvSpPr>
            <a:spLocks noGrp="1"/>
          </p:cNvSpPr>
          <p:nvPr>
            <p:ph type="subTitle" idx="1"/>
          </p:nvPr>
        </p:nvSpPr>
        <p:spPr>
          <a:xfrm>
            <a:off x="339604" y="3895138"/>
            <a:ext cx="4380040" cy="2797266"/>
          </a:xfrm>
        </p:spPr>
        <p:txBody>
          <a:bodyPr/>
          <a:lstStyle/>
          <a:p>
            <a:pPr marL="360000">
              <a:lnSpc>
                <a:spcPct val="100000"/>
              </a:lnSpc>
            </a:pPr>
            <a:r>
              <a:rPr lang="en-US" sz="2000" dirty="0">
                <a:solidFill>
                  <a:schemeClr val="tx2"/>
                </a:solidFill>
              </a:rPr>
              <a:t>“We don’t feel that we have the power to consent or not, especially because these are historical claims form like the forties or fifties. People has been raised, this generation, the older generation, has been raised to believe that there’s always going to be a mining project here so...</a:t>
            </a:r>
            <a:r>
              <a:rPr lang="en-US" sz="2000" dirty="0">
                <a:solidFill>
                  <a:schemeClr val="tx2"/>
                </a:solidFill>
                <a:cs typeface="Calibri" panose="020F0502020204030204" pitchFamily="34" charset="0"/>
              </a:rPr>
              <a:t>”</a:t>
            </a:r>
            <a:r>
              <a:rPr lang="en-US" sz="2000" dirty="0">
                <a:solidFill>
                  <a:schemeClr val="tx2"/>
                </a:solidFill>
              </a:rPr>
              <a:t>          (Mina, 2017)</a:t>
            </a:r>
          </a:p>
          <a:p>
            <a:endParaRPr lang="en-US" sz="2000" dirty="0">
              <a:solidFill>
                <a:schemeClr val="tx2"/>
              </a:solidFill>
            </a:endParaRPr>
          </a:p>
          <a:p>
            <a:endParaRPr lang="fr-FR" sz="2000" dirty="0">
              <a:solidFill>
                <a:schemeClr val="tx2"/>
              </a:solidFill>
            </a:endParaRPr>
          </a:p>
        </p:txBody>
      </p:sp>
      <p:pic>
        <p:nvPicPr>
          <p:cNvPr id="5" name="Image 4">
            <a:extLst>
              <a:ext uri="{FF2B5EF4-FFF2-40B4-BE49-F238E27FC236}">
                <a16:creationId xmlns="" xmlns:a16="http://schemas.microsoft.com/office/drawing/2014/main" id="{ABC95E71-34CA-704F-A27C-B395C073ED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562" b="13141"/>
          <a:stretch/>
        </p:blipFill>
        <p:spPr>
          <a:xfrm>
            <a:off x="4461" y="1"/>
            <a:ext cx="10062000" cy="2525441"/>
          </a:xfrm>
          <a:prstGeom prst="rect">
            <a:avLst/>
          </a:prstGeom>
        </p:spPr>
      </p:pic>
      <p:sp>
        <p:nvSpPr>
          <p:cNvPr id="6" name="Rectangle 5">
            <a:extLst>
              <a:ext uri="{FF2B5EF4-FFF2-40B4-BE49-F238E27FC236}">
                <a16:creationId xmlns="" xmlns:a16="http://schemas.microsoft.com/office/drawing/2014/main" id="{544AA792-5A77-5044-B8D8-83E7E2DE9533}"/>
              </a:ext>
            </a:extLst>
          </p:cNvPr>
          <p:cNvSpPr/>
          <p:nvPr/>
        </p:nvSpPr>
        <p:spPr>
          <a:xfrm rot="10800000">
            <a:off x="22461" y="2520228"/>
            <a:ext cx="10044000" cy="108000"/>
          </a:xfrm>
          <a:prstGeom prst="rect">
            <a:avLst/>
          </a:prstGeom>
          <a:gradFill flip="none" rotWithShape="1">
            <a:gsLst>
              <a:gs pos="0">
                <a:srgbClr val="5B6E81">
                  <a:alpha val="0"/>
                </a:srgbClr>
              </a:gs>
              <a:gs pos="50000">
                <a:srgbClr val="5B6E81">
                  <a:alpha val="50000"/>
                </a:srgbClr>
              </a:gs>
              <a:gs pos="100000">
                <a:srgbClr val="5B6E8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Rectangle 6">
            <a:extLst>
              <a:ext uri="{FF2B5EF4-FFF2-40B4-BE49-F238E27FC236}">
                <a16:creationId xmlns="" xmlns:a16="http://schemas.microsoft.com/office/drawing/2014/main" id="{4201B7AF-3DA1-D049-9DDD-911BBB1230ED}"/>
              </a:ext>
            </a:extLst>
          </p:cNvPr>
          <p:cNvSpPr/>
          <p:nvPr/>
        </p:nvSpPr>
        <p:spPr>
          <a:xfrm rot="5400000">
            <a:off x="-3797297" y="3796202"/>
            <a:ext cx="7772401" cy="180000"/>
          </a:xfrm>
          <a:prstGeom prst="rect">
            <a:avLst/>
          </a:prstGeom>
          <a:solidFill>
            <a:srgbClr val="5B6E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 name="ZoneTexte 7">
            <a:extLst>
              <a:ext uri="{FF2B5EF4-FFF2-40B4-BE49-F238E27FC236}">
                <a16:creationId xmlns="" xmlns:a16="http://schemas.microsoft.com/office/drawing/2014/main" id="{C14E7C51-5ABB-F442-BC33-0A299B499A34}"/>
              </a:ext>
            </a:extLst>
          </p:cNvPr>
          <p:cNvSpPr txBox="1"/>
          <p:nvPr/>
        </p:nvSpPr>
        <p:spPr>
          <a:xfrm>
            <a:off x="707526" y="2881758"/>
            <a:ext cx="8643348" cy="523220"/>
          </a:xfrm>
          <a:prstGeom prst="rect">
            <a:avLst/>
          </a:prstGeom>
          <a:noFill/>
        </p:spPr>
        <p:txBody>
          <a:bodyPr wrap="square" rtlCol="0">
            <a:spAutoFit/>
          </a:bodyPr>
          <a:lstStyle/>
          <a:p>
            <a:pPr algn="ctr" eaLnBrk="1" hangingPunct="1">
              <a:defRPr/>
            </a:pPr>
            <a:r>
              <a:rPr lang="en-US" sz="2800" b="1" dirty="0">
                <a:solidFill>
                  <a:schemeClr val="tx2"/>
                </a:solidFill>
              </a:rPr>
              <a:t>Historical Mining Claims and feeling of powerlessness</a:t>
            </a:r>
            <a:endParaRPr lang="fr-FR" altLang="fr-FR" sz="2800" dirty="0">
              <a:solidFill>
                <a:schemeClr val="tx2"/>
              </a:solidFill>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0344" y="3493771"/>
            <a:ext cx="4799999" cy="3600000"/>
          </a:xfrm>
          <a:prstGeom prst="rect">
            <a:avLst/>
          </a:prstGeom>
          <a:ln>
            <a:noFill/>
          </a:ln>
          <a:effectLst>
            <a:softEdge rad="112500"/>
          </a:effectLst>
        </p:spPr>
      </p:pic>
    </p:spTree>
    <p:extLst>
      <p:ext uri="{BB962C8B-B14F-4D97-AF65-F5344CB8AC3E}">
        <p14:creationId xmlns:p14="http://schemas.microsoft.com/office/powerpoint/2010/main" val="374779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 xmlns:a16="http://schemas.microsoft.com/office/drawing/2014/main" id="{9293C13F-8A32-2745-984D-F11BFCF61F68}"/>
              </a:ext>
            </a:extLst>
          </p:cNvPr>
          <p:cNvSpPr>
            <a:spLocks noGrp="1"/>
          </p:cNvSpPr>
          <p:nvPr>
            <p:ph type="subTitle" idx="1"/>
          </p:nvPr>
        </p:nvSpPr>
        <p:spPr>
          <a:xfrm>
            <a:off x="389106" y="3966283"/>
            <a:ext cx="4883285" cy="3086997"/>
          </a:xfrm>
        </p:spPr>
        <p:txBody>
          <a:bodyPr/>
          <a:lstStyle/>
          <a:p>
            <a:pPr algn="l"/>
            <a:r>
              <a:rPr lang="en-US" sz="1800" b="1" dirty="0">
                <a:solidFill>
                  <a:schemeClr val="tx2"/>
                </a:solidFill>
                <a:latin typeface="Calibri" panose="020F0502020204030204" pitchFamily="34" charset="0"/>
                <a:cs typeface="Calibri" panose="020F0502020204030204" pitchFamily="34" charset="0"/>
              </a:rPr>
              <a:t>Private deal for home rental in the community:</a:t>
            </a:r>
          </a:p>
          <a:p>
            <a:pPr algn="l"/>
            <a:endParaRPr lang="en-US" sz="800" b="1" dirty="0">
              <a:solidFill>
                <a:schemeClr val="tx2"/>
              </a:solidFill>
              <a:latin typeface="Calibri" panose="020F0502020204030204" pitchFamily="34" charset="0"/>
              <a:cs typeface="Calibri" panose="020F0502020204030204" pitchFamily="34" charset="0"/>
            </a:endParaRPr>
          </a:p>
          <a:p>
            <a:r>
              <a:rPr lang="en-US" sz="1800" dirty="0">
                <a:solidFill>
                  <a:schemeClr val="tx2"/>
                </a:solidFill>
              </a:rPr>
              <a:t>“Oceanic was paying this family this much and that family that much, whatever they would agree to, they would pay them. And people said “no, they paid them more”. And people find out they were payed less than everyone. It was a mess, so for one year, they had ten of the forty houses in town, one quarter of the houses running their operations</a:t>
            </a:r>
            <a:r>
              <a:rPr lang="en-US" sz="1800" dirty="0">
                <a:solidFill>
                  <a:schemeClr val="tx2"/>
                </a:solidFill>
                <a:latin typeface="Calibri" panose="020F0502020204030204" pitchFamily="34" charset="0"/>
                <a:cs typeface="Calibri" panose="020F0502020204030204" pitchFamily="34" charset="0"/>
              </a:rPr>
              <a:t>.”</a:t>
            </a:r>
            <a:r>
              <a:rPr lang="en-US" sz="1800" dirty="0">
                <a:solidFill>
                  <a:schemeClr val="tx2"/>
                </a:solidFill>
              </a:rPr>
              <a:t> (Henry, 2017)</a:t>
            </a:r>
            <a:endParaRPr lang="fr-FR" sz="1800" dirty="0">
              <a:solidFill>
                <a:schemeClr val="tx2"/>
              </a:solidFill>
            </a:endParaRPr>
          </a:p>
        </p:txBody>
      </p:sp>
      <p:pic>
        <p:nvPicPr>
          <p:cNvPr id="5" name="Image 4">
            <a:extLst>
              <a:ext uri="{FF2B5EF4-FFF2-40B4-BE49-F238E27FC236}">
                <a16:creationId xmlns="" xmlns:a16="http://schemas.microsoft.com/office/drawing/2014/main" id="{ABC95E71-34CA-704F-A27C-B395C073ED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562" b="13141"/>
          <a:stretch/>
        </p:blipFill>
        <p:spPr>
          <a:xfrm>
            <a:off x="4461" y="1"/>
            <a:ext cx="10062000" cy="2525441"/>
          </a:xfrm>
          <a:prstGeom prst="rect">
            <a:avLst/>
          </a:prstGeom>
        </p:spPr>
      </p:pic>
      <p:sp>
        <p:nvSpPr>
          <p:cNvPr id="6" name="Rectangle 5">
            <a:extLst>
              <a:ext uri="{FF2B5EF4-FFF2-40B4-BE49-F238E27FC236}">
                <a16:creationId xmlns="" xmlns:a16="http://schemas.microsoft.com/office/drawing/2014/main" id="{544AA792-5A77-5044-B8D8-83E7E2DE9533}"/>
              </a:ext>
            </a:extLst>
          </p:cNvPr>
          <p:cNvSpPr/>
          <p:nvPr/>
        </p:nvSpPr>
        <p:spPr>
          <a:xfrm rot="10800000">
            <a:off x="22461" y="2520228"/>
            <a:ext cx="10044000" cy="108000"/>
          </a:xfrm>
          <a:prstGeom prst="rect">
            <a:avLst/>
          </a:prstGeom>
          <a:gradFill flip="none" rotWithShape="1">
            <a:gsLst>
              <a:gs pos="0">
                <a:srgbClr val="5B6E81">
                  <a:alpha val="0"/>
                </a:srgbClr>
              </a:gs>
              <a:gs pos="50000">
                <a:srgbClr val="5B6E81">
                  <a:alpha val="50000"/>
                </a:srgbClr>
              </a:gs>
              <a:gs pos="100000">
                <a:srgbClr val="5B6E8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Rectangle 6">
            <a:extLst>
              <a:ext uri="{FF2B5EF4-FFF2-40B4-BE49-F238E27FC236}">
                <a16:creationId xmlns="" xmlns:a16="http://schemas.microsoft.com/office/drawing/2014/main" id="{4201B7AF-3DA1-D049-9DDD-911BBB1230ED}"/>
              </a:ext>
            </a:extLst>
          </p:cNvPr>
          <p:cNvSpPr/>
          <p:nvPr/>
        </p:nvSpPr>
        <p:spPr>
          <a:xfrm rot="5400000">
            <a:off x="-3797297" y="3796202"/>
            <a:ext cx="7772401" cy="180000"/>
          </a:xfrm>
          <a:prstGeom prst="rect">
            <a:avLst/>
          </a:prstGeom>
          <a:solidFill>
            <a:srgbClr val="5B6E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 name="ZoneTexte 7">
            <a:extLst>
              <a:ext uri="{FF2B5EF4-FFF2-40B4-BE49-F238E27FC236}">
                <a16:creationId xmlns="" xmlns:a16="http://schemas.microsoft.com/office/drawing/2014/main" id="{C14E7C51-5ABB-F442-BC33-0A299B499A34}"/>
              </a:ext>
            </a:extLst>
          </p:cNvPr>
          <p:cNvSpPr txBox="1"/>
          <p:nvPr/>
        </p:nvSpPr>
        <p:spPr>
          <a:xfrm>
            <a:off x="707526" y="2881758"/>
            <a:ext cx="8643348" cy="830997"/>
          </a:xfrm>
          <a:prstGeom prst="rect">
            <a:avLst/>
          </a:prstGeom>
          <a:noFill/>
        </p:spPr>
        <p:txBody>
          <a:bodyPr wrap="square" rtlCol="0">
            <a:spAutoFit/>
          </a:bodyPr>
          <a:lstStyle/>
          <a:p>
            <a:pPr algn="ctr" eaLnBrk="1" hangingPunct="1">
              <a:defRPr/>
            </a:pPr>
            <a:r>
              <a:rPr lang="en-US" sz="2800" b="1" dirty="0">
                <a:solidFill>
                  <a:schemeClr val="tx2"/>
                </a:solidFill>
              </a:rPr>
              <a:t>The project's impact on social cohesion</a:t>
            </a:r>
          </a:p>
          <a:p>
            <a:pPr algn="ctr" eaLnBrk="1" hangingPunct="1">
              <a:defRPr/>
            </a:pPr>
            <a:endParaRPr lang="fr-FR" altLang="fr-FR" sz="2000" dirty="0">
              <a:solidFill>
                <a:schemeClr val="tx2"/>
              </a:solidFill>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2391" y="3712755"/>
            <a:ext cx="4454034" cy="3340526"/>
          </a:xfrm>
          <a:prstGeom prst="rect">
            <a:avLst/>
          </a:prstGeom>
          <a:ln>
            <a:noFill/>
          </a:ln>
          <a:effectLst>
            <a:softEdge rad="112500"/>
          </a:effectLst>
        </p:spPr>
      </p:pic>
    </p:spTree>
    <p:extLst>
      <p:ext uri="{BB962C8B-B14F-4D97-AF65-F5344CB8AC3E}">
        <p14:creationId xmlns:p14="http://schemas.microsoft.com/office/powerpoint/2010/main" val="1164602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 xmlns:a16="http://schemas.microsoft.com/office/drawing/2014/main" id="{9293C13F-8A32-2745-984D-F11BFCF61F68}"/>
              </a:ext>
            </a:extLst>
          </p:cNvPr>
          <p:cNvSpPr>
            <a:spLocks noGrp="1"/>
          </p:cNvSpPr>
          <p:nvPr>
            <p:ph type="subTitle" idx="1"/>
          </p:nvPr>
        </p:nvSpPr>
        <p:spPr>
          <a:xfrm>
            <a:off x="707526" y="3644803"/>
            <a:ext cx="8643348" cy="1151964"/>
          </a:xfrm>
        </p:spPr>
        <p:txBody>
          <a:bodyPr/>
          <a:lstStyle/>
          <a:p>
            <a:pPr algn="l"/>
            <a:r>
              <a:rPr lang="en-US" sz="1800" dirty="0">
                <a:solidFill>
                  <a:schemeClr val="tx2"/>
                </a:solidFill>
              </a:rPr>
              <a:t>“I’m doing meetings a lot about mining, but when they talk on the radio, sometimes I feel I’m helping mining just trying to explain it. They have to know this and that. I need to say that… Sometimes, they’re against me. The whole committees, but we’re doing our best for community.</a:t>
            </a:r>
            <a:r>
              <a:rPr lang="en-US" sz="1800" dirty="0">
                <a:solidFill>
                  <a:schemeClr val="tx2"/>
                </a:solidFill>
                <a:latin typeface="Calibri" panose="020F0502020204030204" pitchFamily="34" charset="0"/>
                <a:cs typeface="Calibri" panose="020F0502020204030204" pitchFamily="34" charset="0"/>
              </a:rPr>
              <a:t>”</a:t>
            </a:r>
            <a:r>
              <a:rPr lang="en-US" sz="1800" dirty="0">
                <a:solidFill>
                  <a:schemeClr val="tx2"/>
                </a:solidFill>
              </a:rPr>
              <a:t> (Louisa, 2017)</a:t>
            </a:r>
          </a:p>
        </p:txBody>
      </p:sp>
      <p:pic>
        <p:nvPicPr>
          <p:cNvPr id="5" name="Image 4">
            <a:extLst>
              <a:ext uri="{FF2B5EF4-FFF2-40B4-BE49-F238E27FC236}">
                <a16:creationId xmlns="" xmlns:a16="http://schemas.microsoft.com/office/drawing/2014/main" id="{ABC95E71-34CA-704F-A27C-B395C073ED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562" b="13141"/>
          <a:stretch/>
        </p:blipFill>
        <p:spPr>
          <a:xfrm>
            <a:off x="4461" y="1"/>
            <a:ext cx="10062000" cy="2525441"/>
          </a:xfrm>
          <a:prstGeom prst="rect">
            <a:avLst/>
          </a:prstGeom>
        </p:spPr>
      </p:pic>
      <p:sp>
        <p:nvSpPr>
          <p:cNvPr id="6" name="Rectangle 5">
            <a:extLst>
              <a:ext uri="{FF2B5EF4-FFF2-40B4-BE49-F238E27FC236}">
                <a16:creationId xmlns="" xmlns:a16="http://schemas.microsoft.com/office/drawing/2014/main" id="{544AA792-5A77-5044-B8D8-83E7E2DE9533}"/>
              </a:ext>
            </a:extLst>
          </p:cNvPr>
          <p:cNvSpPr/>
          <p:nvPr/>
        </p:nvSpPr>
        <p:spPr>
          <a:xfrm rot="10800000">
            <a:off x="22461" y="2520228"/>
            <a:ext cx="10044000" cy="108000"/>
          </a:xfrm>
          <a:prstGeom prst="rect">
            <a:avLst/>
          </a:prstGeom>
          <a:gradFill flip="none" rotWithShape="1">
            <a:gsLst>
              <a:gs pos="0">
                <a:srgbClr val="5B6E81">
                  <a:alpha val="0"/>
                </a:srgbClr>
              </a:gs>
              <a:gs pos="50000">
                <a:srgbClr val="5B6E81">
                  <a:alpha val="50000"/>
                </a:srgbClr>
              </a:gs>
              <a:gs pos="100000">
                <a:srgbClr val="5B6E8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Rectangle 6">
            <a:extLst>
              <a:ext uri="{FF2B5EF4-FFF2-40B4-BE49-F238E27FC236}">
                <a16:creationId xmlns="" xmlns:a16="http://schemas.microsoft.com/office/drawing/2014/main" id="{4201B7AF-3DA1-D049-9DDD-911BBB1230ED}"/>
              </a:ext>
            </a:extLst>
          </p:cNvPr>
          <p:cNvSpPr/>
          <p:nvPr/>
        </p:nvSpPr>
        <p:spPr>
          <a:xfrm rot="5400000">
            <a:off x="-3797297" y="3796202"/>
            <a:ext cx="7772401" cy="180000"/>
          </a:xfrm>
          <a:prstGeom prst="rect">
            <a:avLst/>
          </a:prstGeom>
          <a:solidFill>
            <a:srgbClr val="5B6E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 name="ZoneTexte 7">
            <a:extLst>
              <a:ext uri="{FF2B5EF4-FFF2-40B4-BE49-F238E27FC236}">
                <a16:creationId xmlns="" xmlns:a16="http://schemas.microsoft.com/office/drawing/2014/main" id="{C14E7C51-5ABB-F442-BC33-0A299B499A34}"/>
              </a:ext>
            </a:extLst>
          </p:cNvPr>
          <p:cNvSpPr txBox="1"/>
          <p:nvPr/>
        </p:nvSpPr>
        <p:spPr>
          <a:xfrm>
            <a:off x="707526" y="2881758"/>
            <a:ext cx="8643348" cy="830997"/>
          </a:xfrm>
          <a:prstGeom prst="rect">
            <a:avLst/>
          </a:prstGeom>
          <a:noFill/>
        </p:spPr>
        <p:txBody>
          <a:bodyPr wrap="square" rtlCol="0">
            <a:spAutoFit/>
          </a:bodyPr>
          <a:lstStyle/>
          <a:p>
            <a:pPr algn="ctr" eaLnBrk="1" hangingPunct="1">
              <a:defRPr/>
            </a:pPr>
            <a:r>
              <a:rPr lang="fr-CA" sz="2800" b="1" dirty="0">
                <a:solidFill>
                  <a:schemeClr val="tx2"/>
                </a:solidFill>
              </a:rPr>
              <a:t>Difficulty to speak publicly about the mining project</a:t>
            </a:r>
          </a:p>
          <a:p>
            <a:pPr algn="ctr" eaLnBrk="1" hangingPunct="1">
              <a:defRPr/>
            </a:pPr>
            <a:endParaRPr lang="fr-FR" altLang="fr-FR" sz="2000" dirty="0">
              <a:solidFill>
                <a:schemeClr val="tx2"/>
              </a:solidFill>
            </a:endParaRPr>
          </a:p>
        </p:txBody>
      </p:sp>
      <p:pic>
        <p:nvPicPr>
          <p:cNvPr id="9" name="Imag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0873" y="4796767"/>
            <a:ext cx="3600001" cy="2700000"/>
          </a:xfrm>
          <a:prstGeom prst="rect">
            <a:avLst/>
          </a:prstGeom>
          <a:ln>
            <a:noFill/>
          </a:ln>
          <a:effectLst>
            <a:softEdge rad="112500"/>
          </a:effectLst>
        </p:spPr>
      </p:pic>
      <p:sp>
        <p:nvSpPr>
          <p:cNvPr id="2" name="ZoneTexte 1"/>
          <p:cNvSpPr txBox="1"/>
          <p:nvPr/>
        </p:nvSpPr>
        <p:spPr>
          <a:xfrm>
            <a:off x="707526" y="4946438"/>
            <a:ext cx="5043347" cy="1200329"/>
          </a:xfrm>
          <a:prstGeom prst="rect">
            <a:avLst/>
          </a:prstGeom>
          <a:noFill/>
        </p:spPr>
        <p:txBody>
          <a:bodyPr wrap="square" rtlCol="0">
            <a:spAutoFit/>
          </a:bodyPr>
          <a:lstStyle/>
          <a:p>
            <a:r>
              <a:rPr lang="en-US" dirty="0">
                <a:solidFill>
                  <a:schemeClr val="tx2"/>
                </a:solidFill>
              </a:rPr>
              <a:t>“They were talking about it on the FM many times, I wanted to say something but I was shut down, I couldn’t say nothing. Because we can’t stop them and we can do nothing…”(Rhoda, 2017)</a:t>
            </a:r>
            <a:endParaRPr lang="fr-FR" dirty="0">
              <a:solidFill>
                <a:schemeClr val="tx2"/>
              </a:solidFill>
            </a:endParaRPr>
          </a:p>
        </p:txBody>
      </p:sp>
    </p:spTree>
    <p:extLst>
      <p:ext uri="{BB962C8B-B14F-4D97-AF65-F5344CB8AC3E}">
        <p14:creationId xmlns:p14="http://schemas.microsoft.com/office/powerpoint/2010/main" val="1514994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 xmlns:a16="http://schemas.microsoft.com/office/drawing/2014/main" id="{9293C13F-8A32-2745-984D-F11BFCF61F68}"/>
              </a:ext>
            </a:extLst>
          </p:cNvPr>
          <p:cNvSpPr>
            <a:spLocks noGrp="1"/>
          </p:cNvSpPr>
          <p:nvPr>
            <p:ph type="subTitle" idx="1"/>
          </p:nvPr>
        </p:nvSpPr>
        <p:spPr>
          <a:xfrm>
            <a:off x="707526" y="3788152"/>
            <a:ext cx="4355560" cy="2824328"/>
          </a:xfrm>
        </p:spPr>
        <p:txBody>
          <a:bodyPr/>
          <a:lstStyle/>
          <a:p>
            <a:pPr marL="571500" indent="-571500" algn="l">
              <a:buFont typeface="Arial" panose="020B0604020202020204" pitchFamily="34" charset="0"/>
              <a:buChar char="•"/>
            </a:pPr>
            <a:r>
              <a:rPr lang="fr-FR" sz="1800" dirty="0">
                <a:solidFill>
                  <a:schemeClr val="tx2"/>
                </a:solidFill>
              </a:rPr>
              <a:t>Historical mining claims</a:t>
            </a:r>
          </a:p>
          <a:p>
            <a:pPr marL="571500" indent="-571500" algn="l">
              <a:buFont typeface="Arial" panose="020B0604020202020204" pitchFamily="34" charset="0"/>
              <a:buChar char="•"/>
            </a:pPr>
            <a:r>
              <a:rPr lang="fr-FR" sz="1800" dirty="0">
                <a:solidFill>
                  <a:schemeClr val="tx2"/>
                </a:solidFill>
              </a:rPr>
              <a:t>Community conflicts</a:t>
            </a:r>
          </a:p>
          <a:p>
            <a:pPr marL="571500" indent="-571500" algn="l">
              <a:buFont typeface="Arial" panose="020B0604020202020204" pitchFamily="34" charset="0"/>
              <a:buChar char="•"/>
            </a:pPr>
            <a:r>
              <a:rPr lang="fr-FR" sz="1800" dirty="0">
                <a:solidFill>
                  <a:schemeClr val="tx2"/>
                </a:solidFill>
              </a:rPr>
              <a:t>Difficulty to speak publicly about the mining project</a:t>
            </a:r>
          </a:p>
          <a:p>
            <a:pPr marL="571500" indent="-571500" algn="l">
              <a:buFont typeface="Arial" panose="020B0604020202020204" pitchFamily="34" charset="0"/>
              <a:buChar char="•"/>
            </a:pPr>
            <a:r>
              <a:rPr lang="fr-FR" sz="1800" dirty="0">
                <a:solidFill>
                  <a:schemeClr val="tx2"/>
                </a:solidFill>
              </a:rPr>
              <a:t>Food insecurity and financial precariousness</a:t>
            </a:r>
          </a:p>
          <a:p>
            <a:pPr marL="571500" indent="-571500" algn="l">
              <a:buFont typeface="Arial" panose="020B0604020202020204" pitchFamily="34" charset="0"/>
              <a:buChar char="•"/>
            </a:pPr>
            <a:r>
              <a:rPr lang="fr-FR" sz="1800" dirty="0">
                <a:solidFill>
                  <a:schemeClr val="tx2"/>
                </a:solidFill>
              </a:rPr>
              <a:t>Different visions of the future of the community</a:t>
            </a:r>
          </a:p>
        </p:txBody>
      </p:sp>
      <p:pic>
        <p:nvPicPr>
          <p:cNvPr id="5" name="Image 4">
            <a:extLst>
              <a:ext uri="{FF2B5EF4-FFF2-40B4-BE49-F238E27FC236}">
                <a16:creationId xmlns="" xmlns:a16="http://schemas.microsoft.com/office/drawing/2014/main" id="{ABC95E71-34CA-704F-A27C-B395C073ED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562" b="13141"/>
          <a:stretch/>
        </p:blipFill>
        <p:spPr>
          <a:xfrm>
            <a:off x="4461" y="1"/>
            <a:ext cx="10062000" cy="2525441"/>
          </a:xfrm>
          <a:prstGeom prst="rect">
            <a:avLst/>
          </a:prstGeom>
        </p:spPr>
      </p:pic>
      <p:sp>
        <p:nvSpPr>
          <p:cNvPr id="6" name="Rectangle 5">
            <a:extLst>
              <a:ext uri="{FF2B5EF4-FFF2-40B4-BE49-F238E27FC236}">
                <a16:creationId xmlns="" xmlns:a16="http://schemas.microsoft.com/office/drawing/2014/main" id="{544AA792-5A77-5044-B8D8-83E7E2DE9533}"/>
              </a:ext>
            </a:extLst>
          </p:cNvPr>
          <p:cNvSpPr/>
          <p:nvPr/>
        </p:nvSpPr>
        <p:spPr>
          <a:xfrm rot="10800000">
            <a:off x="22461" y="2520228"/>
            <a:ext cx="10044000" cy="108000"/>
          </a:xfrm>
          <a:prstGeom prst="rect">
            <a:avLst/>
          </a:prstGeom>
          <a:gradFill flip="none" rotWithShape="1">
            <a:gsLst>
              <a:gs pos="0">
                <a:srgbClr val="5B6E81">
                  <a:alpha val="0"/>
                </a:srgbClr>
              </a:gs>
              <a:gs pos="50000">
                <a:srgbClr val="5B6E81">
                  <a:alpha val="50000"/>
                </a:srgbClr>
              </a:gs>
              <a:gs pos="100000">
                <a:srgbClr val="5B6E8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Rectangle 6">
            <a:extLst>
              <a:ext uri="{FF2B5EF4-FFF2-40B4-BE49-F238E27FC236}">
                <a16:creationId xmlns="" xmlns:a16="http://schemas.microsoft.com/office/drawing/2014/main" id="{4201B7AF-3DA1-D049-9DDD-911BBB1230ED}"/>
              </a:ext>
            </a:extLst>
          </p:cNvPr>
          <p:cNvSpPr/>
          <p:nvPr/>
        </p:nvSpPr>
        <p:spPr>
          <a:xfrm rot="5400000">
            <a:off x="-3797297" y="3796202"/>
            <a:ext cx="7772401" cy="180000"/>
          </a:xfrm>
          <a:prstGeom prst="rect">
            <a:avLst/>
          </a:prstGeom>
          <a:solidFill>
            <a:srgbClr val="5B6E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 name="ZoneTexte 7">
            <a:extLst>
              <a:ext uri="{FF2B5EF4-FFF2-40B4-BE49-F238E27FC236}">
                <a16:creationId xmlns="" xmlns:a16="http://schemas.microsoft.com/office/drawing/2014/main" id="{C14E7C51-5ABB-F442-BC33-0A299B499A34}"/>
              </a:ext>
            </a:extLst>
          </p:cNvPr>
          <p:cNvSpPr txBox="1"/>
          <p:nvPr/>
        </p:nvSpPr>
        <p:spPr>
          <a:xfrm>
            <a:off x="707526" y="2881758"/>
            <a:ext cx="8643348" cy="1138773"/>
          </a:xfrm>
          <a:prstGeom prst="rect">
            <a:avLst/>
          </a:prstGeom>
          <a:noFill/>
        </p:spPr>
        <p:txBody>
          <a:bodyPr wrap="square" rtlCol="0">
            <a:spAutoFit/>
          </a:bodyPr>
          <a:lstStyle/>
          <a:p>
            <a:pPr algn="ctr" eaLnBrk="1" hangingPunct="1">
              <a:defRPr/>
            </a:pPr>
            <a:r>
              <a:rPr lang="fr-CA" sz="2800" b="1" dirty="0">
                <a:solidFill>
                  <a:schemeClr val="tx2"/>
                </a:solidFill>
              </a:rPr>
              <a:t>Factors that prevent </a:t>
            </a:r>
            <a:r>
              <a:rPr lang="en-US" sz="2800" b="1" dirty="0">
                <a:solidFill>
                  <a:schemeClr val="tx2"/>
                </a:solidFill>
              </a:rPr>
              <a:t>community capacity for deliberation</a:t>
            </a:r>
          </a:p>
          <a:p>
            <a:pPr algn="ctr" eaLnBrk="1" hangingPunct="1">
              <a:defRPr/>
            </a:pPr>
            <a:r>
              <a:rPr lang="fr-CA" sz="2000" b="1" dirty="0">
                <a:solidFill>
                  <a:schemeClr val="tx2"/>
                </a:solidFill>
              </a:rPr>
              <a:t> </a:t>
            </a:r>
          </a:p>
          <a:p>
            <a:pPr algn="ctr" eaLnBrk="1" hangingPunct="1">
              <a:defRPr/>
            </a:pPr>
            <a:endParaRPr lang="fr-FR" altLang="fr-FR" sz="2000" dirty="0">
              <a:solidFill>
                <a:schemeClr val="tx2"/>
              </a:solidFill>
            </a:endParaRPr>
          </a:p>
        </p:txBody>
      </p:sp>
      <p:pic>
        <p:nvPicPr>
          <p:cNvPr id="9" name="Imag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8857" y="3788152"/>
            <a:ext cx="4320001" cy="3240000"/>
          </a:xfrm>
          <a:prstGeom prst="rect">
            <a:avLst/>
          </a:prstGeom>
          <a:ln>
            <a:noFill/>
          </a:ln>
          <a:effectLst>
            <a:softEdge rad="112500"/>
          </a:effectLst>
        </p:spPr>
      </p:pic>
      <p:sp>
        <p:nvSpPr>
          <p:cNvPr id="2" name="ZoneTexte 1"/>
          <p:cNvSpPr txBox="1"/>
          <p:nvPr/>
        </p:nvSpPr>
        <p:spPr>
          <a:xfrm>
            <a:off x="374675" y="6612480"/>
            <a:ext cx="4601183" cy="861774"/>
          </a:xfrm>
          <a:prstGeom prst="rect">
            <a:avLst/>
          </a:prstGeom>
          <a:noFill/>
        </p:spPr>
        <p:txBody>
          <a:bodyPr wrap="square" rtlCol="0">
            <a:spAutoFit/>
          </a:bodyPr>
          <a:lstStyle/>
          <a:p>
            <a:pPr marL="285750" indent="-285750">
              <a:buFont typeface="Wingdings" panose="05000000000000000000" pitchFamily="2" charset="2"/>
              <a:buChar char="Ø"/>
            </a:pPr>
            <a:r>
              <a:rPr lang="fr-CA" sz="1600" b="1" dirty="0">
                <a:solidFill>
                  <a:schemeClr val="tx2"/>
                </a:solidFill>
              </a:rPr>
              <a:t>2020: Creation of the </a:t>
            </a:r>
            <a:r>
              <a:rPr lang="fr-CA" sz="1600" b="1" i="1" dirty="0">
                <a:solidFill>
                  <a:schemeClr val="tx2"/>
                </a:solidFill>
              </a:rPr>
              <a:t>Atausirmik Nipiqalaurta </a:t>
            </a:r>
            <a:r>
              <a:rPr lang="fr-CA" sz="1600" b="1" dirty="0">
                <a:solidFill>
                  <a:schemeClr val="tx2"/>
                </a:solidFill>
              </a:rPr>
              <a:t>working group : </a:t>
            </a:r>
            <a:r>
              <a:rPr lang="fr-CA" sz="1600" b="1" dirty="0">
                <a:solidFill>
                  <a:schemeClr val="tx2"/>
                </a:solidFill>
                <a:latin typeface="Calibri" panose="020F0502020204030204" pitchFamily="34" charset="0"/>
                <a:cs typeface="Calibri" panose="020F0502020204030204" pitchFamily="34" charset="0"/>
              </a:rPr>
              <a:t>"</a:t>
            </a:r>
            <a:r>
              <a:rPr lang="fr-CA" sz="1600" b="1" dirty="0">
                <a:solidFill>
                  <a:schemeClr val="tx2"/>
                </a:solidFill>
              </a:rPr>
              <a:t>Speaking with one voice</a:t>
            </a:r>
            <a:r>
              <a:rPr lang="fr-CA" sz="1600" b="1" dirty="0">
                <a:solidFill>
                  <a:schemeClr val="tx2"/>
                </a:solidFill>
                <a:latin typeface="Calibri" panose="020F0502020204030204" pitchFamily="34" charset="0"/>
                <a:cs typeface="Calibri" panose="020F0502020204030204" pitchFamily="34" charset="0"/>
              </a:rPr>
              <a:t>"</a:t>
            </a:r>
            <a:endParaRPr lang="fr-CA" sz="1600" b="1" dirty="0">
              <a:solidFill>
                <a:schemeClr val="tx2"/>
              </a:solidFill>
            </a:endParaRPr>
          </a:p>
          <a:p>
            <a:endParaRPr lang="fr-CA" dirty="0"/>
          </a:p>
        </p:txBody>
      </p:sp>
    </p:spTree>
    <p:extLst>
      <p:ext uri="{BB962C8B-B14F-4D97-AF65-F5344CB8AC3E}">
        <p14:creationId xmlns:p14="http://schemas.microsoft.com/office/powerpoint/2010/main" val="2622500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 xmlns:a16="http://schemas.microsoft.com/office/drawing/2014/main" id="{9293C13F-8A32-2745-984D-F11BFCF61F68}"/>
              </a:ext>
            </a:extLst>
          </p:cNvPr>
          <p:cNvSpPr>
            <a:spLocks noGrp="1"/>
          </p:cNvSpPr>
          <p:nvPr>
            <p:ph type="subTitle" idx="1"/>
          </p:nvPr>
        </p:nvSpPr>
        <p:spPr>
          <a:xfrm>
            <a:off x="1257300" y="4189317"/>
            <a:ext cx="7264130" cy="2415767"/>
          </a:xfrm>
        </p:spPr>
        <p:txBody>
          <a:bodyPr/>
          <a:lstStyle/>
          <a:p>
            <a:pPr marL="285750" indent="-285750" algn="l">
              <a:buFont typeface="Arial" panose="020B0604020202020204" pitchFamily="34" charset="0"/>
              <a:buChar char="•"/>
            </a:pPr>
            <a:r>
              <a:rPr lang="fr-CA" sz="1800" b="1" dirty="0">
                <a:solidFill>
                  <a:schemeClr val="tx2"/>
                </a:solidFill>
              </a:rPr>
              <a:t>Keep the options opened by allowing mining exploration to proceed                </a:t>
            </a:r>
            <a:r>
              <a:rPr lang="fr-CA" sz="1800" dirty="0">
                <a:solidFill>
                  <a:schemeClr val="tx2"/>
                </a:solidFill>
              </a:rPr>
              <a:t>(seek information about mining activities and impacts)</a:t>
            </a:r>
            <a:endParaRPr lang="fr-CA" sz="1800" b="1" dirty="0">
              <a:solidFill>
                <a:schemeClr val="tx2"/>
              </a:solidFill>
            </a:endParaRPr>
          </a:p>
          <a:p>
            <a:pPr marL="285750" indent="-285750" algn="l">
              <a:buFont typeface="Arial" panose="020B0604020202020204" pitchFamily="34" charset="0"/>
              <a:buChar char="•"/>
            </a:pPr>
            <a:r>
              <a:rPr lang="fr-CA" sz="1800" b="1" dirty="0">
                <a:solidFill>
                  <a:schemeClr val="tx2"/>
                </a:solidFill>
              </a:rPr>
              <a:t>Refuse to sign an IBA</a:t>
            </a:r>
          </a:p>
          <a:p>
            <a:pPr marL="285750" indent="-285750" algn="l">
              <a:buFont typeface="Arial" panose="020B0604020202020204" pitchFamily="34" charset="0"/>
              <a:buChar char="•"/>
            </a:pPr>
            <a:r>
              <a:rPr lang="fr-CA" sz="1800" b="1" dirty="0">
                <a:solidFill>
                  <a:schemeClr val="tx2"/>
                </a:solidFill>
              </a:rPr>
              <a:t>Implement its own impact assessement mechanism                                </a:t>
            </a:r>
            <a:r>
              <a:rPr lang="fr-CA" sz="1800" dirty="0">
                <a:solidFill>
                  <a:schemeClr val="tx2"/>
                </a:solidFill>
              </a:rPr>
              <a:t>(ex: health impact assessment)</a:t>
            </a:r>
          </a:p>
          <a:p>
            <a:pPr marL="285750" indent="-285750" algn="l">
              <a:buFont typeface="Arial" panose="020B0604020202020204" pitchFamily="34" charset="0"/>
              <a:buChar char="•"/>
            </a:pPr>
            <a:r>
              <a:rPr lang="fr-CA" sz="1800" b="1" dirty="0">
                <a:solidFill>
                  <a:schemeClr val="tx2"/>
                </a:solidFill>
              </a:rPr>
              <a:t>Modify land use </a:t>
            </a:r>
            <a:r>
              <a:rPr lang="fr-CA" sz="1800" b="1" dirty="0" smtClean="0">
                <a:solidFill>
                  <a:schemeClr val="tx2"/>
                </a:solidFill>
              </a:rPr>
              <a:t>planning </a:t>
            </a:r>
            <a:r>
              <a:rPr lang="fr-CA" sz="1800" dirty="0">
                <a:solidFill>
                  <a:schemeClr val="tx2"/>
                </a:solidFill>
              </a:rPr>
              <a:t>(mining claims vs national park, creation of </a:t>
            </a:r>
            <a:r>
              <a:rPr lang="fr-CA" sz="1800" dirty="0">
                <a:solidFill>
                  <a:schemeClr val="tx2"/>
                </a:solidFill>
                <a:latin typeface="Calibri" panose="020F0502020204030204" pitchFamily="34" charset="0"/>
                <a:cs typeface="Calibri" panose="020F0502020204030204" pitchFamily="34" charset="0"/>
              </a:rPr>
              <a:t>"</a:t>
            </a:r>
            <a:r>
              <a:rPr lang="fr-CA" sz="1800" dirty="0">
                <a:solidFill>
                  <a:schemeClr val="tx2"/>
                </a:solidFill>
              </a:rPr>
              <a:t>buffer zones</a:t>
            </a:r>
            <a:r>
              <a:rPr lang="fr-CA" sz="1800" dirty="0">
                <a:solidFill>
                  <a:schemeClr val="tx2"/>
                </a:solidFill>
                <a:latin typeface="Calibri" panose="020F0502020204030204" pitchFamily="34" charset="0"/>
                <a:cs typeface="Calibri" panose="020F0502020204030204" pitchFamily="34" charset="0"/>
              </a:rPr>
              <a:t>" around the village</a:t>
            </a:r>
            <a:r>
              <a:rPr lang="fr-CA" sz="1800" dirty="0">
                <a:solidFill>
                  <a:schemeClr val="tx2"/>
                </a:solidFill>
              </a:rPr>
              <a:t>)</a:t>
            </a:r>
          </a:p>
          <a:p>
            <a:pPr marL="285750" indent="-285750" algn="l">
              <a:buFont typeface="Arial" panose="020B0604020202020204" pitchFamily="34" charset="0"/>
              <a:buChar char="•"/>
            </a:pPr>
            <a:endParaRPr lang="fr-CA" sz="1800" dirty="0">
              <a:solidFill>
                <a:schemeClr val="tx2"/>
              </a:solidFill>
            </a:endParaRPr>
          </a:p>
          <a:p>
            <a:pPr marL="285750" indent="-285750" algn="l">
              <a:buFont typeface="Arial" panose="020B0604020202020204" pitchFamily="34" charset="0"/>
              <a:buChar char="•"/>
            </a:pPr>
            <a:endParaRPr lang="fr-CA" sz="1800" b="1" dirty="0">
              <a:solidFill>
                <a:schemeClr val="tx2"/>
              </a:solidFill>
            </a:endParaRPr>
          </a:p>
          <a:p>
            <a:endParaRPr lang="fr-FR" sz="1800" dirty="0">
              <a:solidFill>
                <a:schemeClr val="bg1"/>
              </a:solidFill>
              <a:latin typeface="Avenir Next" panose="020B0503020202020204" pitchFamily="34" charset="0"/>
            </a:endParaRPr>
          </a:p>
        </p:txBody>
      </p:sp>
      <p:pic>
        <p:nvPicPr>
          <p:cNvPr id="5" name="Image 4">
            <a:extLst>
              <a:ext uri="{FF2B5EF4-FFF2-40B4-BE49-F238E27FC236}">
                <a16:creationId xmlns="" xmlns:a16="http://schemas.microsoft.com/office/drawing/2014/main" id="{ABC95E71-34CA-704F-A27C-B395C073ED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562" b="13141"/>
          <a:stretch/>
        </p:blipFill>
        <p:spPr>
          <a:xfrm>
            <a:off x="4461" y="1"/>
            <a:ext cx="10062000" cy="2525441"/>
          </a:xfrm>
          <a:prstGeom prst="rect">
            <a:avLst/>
          </a:prstGeom>
        </p:spPr>
      </p:pic>
      <p:sp>
        <p:nvSpPr>
          <p:cNvPr id="6" name="Rectangle 5">
            <a:extLst>
              <a:ext uri="{FF2B5EF4-FFF2-40B4-BE49-F238E27FC236}">
                <a16:creationId xmlns="" xmlns:a16="http://schemas.microsoft.com/office/drawing/2014/main" id="{544AA792-5A77-5044-B8D8-83E7E2DE9533}"/>
              </a:ext>
            </a:extLst>
          </p:cNvPr>
          <p:cNvSpPr/>
          <p:nvPr/>
        </p:nvSpPr>
        <p:spPr>
          <a:xfrm rot="10800000">
            <a:off x="22461" y="2520228"/>
            <a:ext cx="10044000" cy="108000"/>
          </a:xfrm>
          <a:prstGeom prst="rect">
            <a:avLst/>
          </a:prstGeom>
          <a:gradFill flip="none" rotWithShape="1">
            <a:gsLst>
              <a:gs pos="0">
                <a:srgbClr val="5B6E81">
                  <a:alpha val="0"/>
                </a:srgbClr>
              </a:gs>
              <a:gs pos="50000">
                <a:srgbClr val="5B6E81">
                  <a:alpha val="50000"/>
                </a:srgbClr>
              </a:gs>
              <a:gs pos="100000">
                <a:srgbClr val="5B6E8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Rectangle 6">
            <a:extLst>
              <a:ext uri="{FF2B5EF4-FFF2-40B4-BE49-F238E27FC236}">
                <a16:creationId xmlns="" xmlns:a16="http://schemas.microsoft.com/office/drawing/2014/main" id="{4201B7AF-3DA1-D049-9DDD-911BBB1230ED}"/>
              </a:ext>
            </a:extLst>
          </p:cNvPr>
          <p:cNvSpPr/>
          <p:nvPr/>
        </p:nvSpPr>
        <p:spPr>
          <a:xfrm rot="5400000">
            <a:off x="-3797297" y="3796202"/>
            <a:ext cx="7772401" cy="180000"/>
          </a:xfrm>
          <a:prstGeom prst="rect">
            <a:avLst/>
          </a:prstGeom>
          <a:solidFill>
            <a:srgbClr val="5B6E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 name="ZoneTexte 7">
            <a:extLst>
              <a:ext uri="{FF2B5EF4-FFF2-40B4-BE49-F238E27FC236}">
                <a16:creationId xmlns="" xmlns:a16="http://schemas.microsoft.com/office/drawing/2014/main" id="{C14E7C51-5ABB-F442-BC33-0A299B499A34}"/>
              </a:ext>
            </a:extLst>
          </p:cNvPr>
          <p:cNvSpPr txBox="1"/>
          <p:nvPr/>
        </p:nvSpPr>
        <p:spPr>
          <a:xfrm>
            <a:off x="707526" y="2881758"/>
            <a:ext cx="8643348" cy="892552"/>
          </a:xfrm>
          <a:prstGeom prst="rect">
            <a:avLst/>
          </a:prstGeom>
          <a:noFill/>
        </p:spPr>
        <p:txBody>
          <a:bodyPr wrap="square" rtlCol="0">
            <a:spAutoFit/>
          </a:bodyPr>
          <a:lstStyle/>
          <a:p>
            <a:pPr algn="ctr" eaLnBrk="1" hangingPunct="1">
              <a:defRPr/>
            </a:pPr>
            <a:r>
              <a:rPr lang="fr-CA" sz="2600" b="1" dirty="0">
                <a:solidFill>
                  <a:schemeClr val="tx2"/>
                </a:solidFill>
              </a:rPr>
              <a:t>How the community can regain control over mining exploration activities?</a:t>
            </a:r>
          </a:p>
        </p:txBody>
      </p:sp>
    </p:spTree>
    <p:extLst>
      <p:ext uri="{BB962C8B-B14F-4D97-AF65-F5344CB8AC3E}">
        <p14:creationId xmlns:p14="http://schemas.microsoft.com/office/powerpoint/2010/main" val="2920962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3ADE3"/>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l="6665" t="-2378" r="20366" b="2378"/>
          <a:stretch/>
        </p:blipFill>
        <p:spPr>
          <a:xfrm>
            <a:off x="-239234" y="4823071"/>
            <a:ext cx="10536865" cy="3130082"/>
          </a:xfrm>
          <a:prstGeom prst="rect">
            <a:avLst/>
          </a:prstGeom>
          <a:effectLst>
            <a:softEdge rad="177800"/>
          </a:effectLst>
        </p:spPr>
      </p:pic>
      <p:sp>
        <p:nvSpPr>
          <p:cNvPr id="2" name="Sous-titre 1">
            <a:extLst>
              <a:ext uri="{FF2B5EF4-FFF2-40B4-BE49-F238E27FC236}">
                <a16:creationId xmlns="" xmlns:a16="http://schemas.microsoft.com/office/drawing/2014/main" id="{40FFAA24-4F72-5549-9E54-351507473FC2}"/>
              </a:ext>
            </a:extLst>
          </p:cNvPr>
          <p:cNvSpPr>
            <a:spLocks noGrp="1"/>
          </p:cNvSpPr>
          <p:nvPr>
            <p:ph type="subTitle" idx="1"/>
          </p:nvPr>
        </p:nvSpPr>
        <p:spPr>
          <a:xfrm>
            <a:off x="1257299" y="2123626"/>
            <a:ext cx="7543800" cy="1876530"/>
          </a:xfrm>
        </p:spPr>
        <p:txBody>
          <a:bodyPr/>
          <a:lstStyle/>
          <a:p>
            <a:r>
              <a:rPr lang="fr-FR" sz="6000" dirty="0">
                <a:solidFill>
                  <a:schemeClr val="bg1"/>
                </a:solidFill>
              </a:rPr>
              <a:t>Thank you! </a:t>
            </a:r>
          </a:p>
          <a:p>
            <a:r>
              <a:rPr lang="fr-FR" sz="6000" dirty="0">
                <a:solidFill>
                  <a:schemeClr val="bg1"/>
                </a:solidFill>
              </a:rPr>
              <a:t>Nakurmiik</a:t>
            </a:r>
          </a:p>
        </p:txBody>
      </p:sp>
      <p:pic>
        <p:nvPicPr>
          <p:cNvPr id="4" name="Image 3">
            <a:extLst>
              <a:ext uri="{FF2B5EF4-FFF2-40B4-BE49-F238E27FC236}">
                <a16:creationId xmlns="" xmlns:a16="http://schemas.microsoft.com/office/drawing/2014/main" id="{B4BF2F3E-6AE8-8442-9FD6-D7D0CCEAD4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0095"/>
            <a:ext cx="4258340" cy="1120616"/>
          </a:xfrm>
          <a:prstGeom prst="rect">
            <a:avLst/>
          </a:prstGeom>
        </p:spPr>
      </p:pic>
      <p:sp>
        <p:nvSpPr>
          <p:cNvPr id="8" name="ZoneTexte 7">
            <a:extLst>
              <a:ext uri="{FF2B5EF4-FFF2-40B4-BE49-F238E27FC236}">
                <a16:creationId xmlns="" xmlns:a16="http://schemas.microsoft.com/office/drawing/2014/main" id="{6692B7B2-4D40-844E-9A0C-147E40BA0421}"/>
              </a:ext>
            </a:extLst>
          </p:cNvPr>
          <p:cNvSpPr txBox="1"/>
          <p:nvPr/>
        </p:nvSpPr>
        <p:spPr>
          <a:xfrm>
            <a:off x="7219507" y="4823071"/>
            <a:ext cx="2838893" cy="646331"/>
          </a:xfrm>
          <a:prstGeom prst="rect">
            <a:avLst/>
          </a:prstGeom>
          <a:noFill/>
        </p:spPr>
        <p:txBody>
          <a:bodyPr wrap="square" rtlCol="0">
            <a:spAutoFit/>
          </a:bodyPr>
          <a:lstStyle/>
          <a:p>
            <a:r>
              <a:rPr lang="fr-FR" b="1" dirty="0">
                <a:solidFill>
                  <a:schemeClr val="bg1"/>
                </a:solidFill>
                <a:latin typeface="+mj-lt"/>
              </a:rPr>
              <a:t>Julie Fortin</a:t>
            </a:r>
          </a:p>
          <a:p>
            <a:r>
              <a:rPr lang="fr-FR" dirty="0">
                <a:solidFill>
                  <a:schemeClr val="bg1"/>
                </a:solidFill>
                <a:latin typeface="+mj-lt"/>
              </a:rPr>
              <a:t>Julie.fortin@com.ulaval.ca</a:t>
            </a:r>
          </a:p>
        </p:txBody>
      </p:sp>
    </p:spTree>
    <p:extLst>
      <p:ext uri="{BB962C8B-B14F-4D97-AF65-F5344CB8AC3E}">
        <p14:creationId xmlns:p14="http://schemas.microsoft.com/office/powerpoint/2010/main" val="1077439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 xmlns:a16="http://schemas.microsoft.com/office/drawing/2014/main" id="{9293C13F-8A32-2745-984D-F11BFCF61F68}"/>
              </a:ext>
            </a:extLst>
          </p:cNvPr>
          <p:cNvSpPr>
            <a:spLocks noGrp="1"/>
          </p:cNvSpPr>
          <p:nvPr>
            <p:ph type="subTitle" idx="1"/>
          </p:nvPr>
        </p:nvSpPr>
        <p:spPr/>
        <p:txBody>
          <a:bodyPr/>
          <a:lstStyle/>
          <a:p>
            <a:r>
              <a:rPr lang="fr-FR" sz="4000" dirty="0">
                <a:solidFill>
                  <a:schemeClr val="bg1"/>
                </a:solidFill>
                <a:latin typeface="Avenir Next" panose="020B0503020202020204" pitchFamily="34" charset="0"/>
              </a:rPr>
              <a:t>Titre</a:t>
            </a:r>
            <a:endParaRPr lang="fr-FR" sz="3200" dirty="0">
              <a:solidFill>
                <a:schemeClr val="bg1"/>
              </a:solidFill>
              <a:latin typeface="Avenir Next" panose="020B0503020202020204" pitchFamily="34" charset="0"/>
            </a:endParaRPr>
          </a:p>
          <a:p>
            <a:r>
              <a:rPr lang="fr-FR" sz="2800" dirty="0">
                <a:solidFill>
                  <a:schemeClr val="bg1"/>
                </a:solidFill>
                <a:latin typeface="Avenir Next" panose="020B0503020202020204" pitchFamily="34" charset="0"/>
              </a:rPr>
              <a:t>Sous-titre</a:t>
            </a:r>
            <a:endParaRPr lang="fr-FR" sz="3200" dirty="0">
              <a:solidFill>
                <a:schemeClr val="bg1"/>
              </a:solidFill>
              <a:latin typeface="Avenir Next" panose="020B0503020202020204" pitchFamily="34" charset="0"/>
            </a:endParaRPr>
          </a:p>
        </p:txBody>
      </p:sp>
      <p:pic>
        <p:nvPicPr>
          <p:cNvPr id="5" name="Image 4">
            <a:extLst>
              <a:ext uri="{FF2B5EF4-FFF2-40B4-BE49-F238E27FC236}">
                <a16:creationId xmlns="" xmlns:a16="http://schemas.microsoft.com/office/drawing/2014/main" id="{ABC95E71-34CA-704F-A27C-B395C073ED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562" b="13141"/>
          <a:stretch/>
        </p:blipFill>
        <p:spPr>
          <a:xfrm>
            <a:off x="4461" y="1"/>
            <a:ext cx="10062000" cy="2525441"/>
          </a:xfrm>
          <a:prstGeom prst="rect">
            <a:avLst/>
          </a:prstGeom>
        </p:spPr>
      </p:pic>
      <p:sp>
        <p:nvSpPr>
          <p:cNvPr id="6" name="Rectangle 5">
            <a:extLst>
              <a:ext uri="{FF2B5EF4-FFF2-40B4-BE49-F238E27FC236}">
                <a16:creationId xmlns="" xmlns:a16="http://schemas.microsoft.com/office/drawing/2014/main" id="{544AA792-5A77-5044-B8D8-83E7E2DE9533}"/>
              </a:ext>
            </a:extLst>
          </p:cNvPr>
          <p:cNvSpPr/>
          <p:nvPr/>
        </p:nvSpPr>
        <p:spPr>
          <a:xfrm rot="10800000">
            <a:off x="22461" y="2520228"/>
            <a:ext cx="10044000" cy="108000"/>
          </a:xfrm>
          <a:prstGeom prst="rect">
            <a:avLst/>
          </a:prstGeom>
          <a:gradFill flip="none" rotWithShape="1">
            <a:gsLst>
              <a:gs pos="0">
                <a:srgbClr val="5B6E81">
                  <a:alpha val="0"/>
                </a:srgbClr>
              </a:gs>
              <a:gs pos="50000">
                <a:srgbClr val="5B6E81">
                  <a:alpha val="50000"/>
                </a:srgbClr>
              </a:gs>
              <a:gs pos="100000">
                <a:srgbClr val="5B6E8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Rectangle 6">
            <a:extLst>
              <a:ext uri="{FF2B5EF4-FFF2-40B4-BE49-F238E27FC236}">
                <a16:creationId xmlns="" xmlns:a16="http://schemas.microsoft.com/office/drawing/2014/main" id="{4201B7AF-3DA1-D049-9DDD-911BBB1230ED}"/>
              </a:ext>
            </a:extLst>
          </p:cNvPr>
          <p:cNvSpPr/>
          <p:nvPr/>
        </p:nvSpPr>
        <p:spPr>
          <a:xfrm rot="5400000">
            <a:off x="-3797297" y="3796202"/>
            <a:ext cx="7772401" cy="180000"/>
          </a:xfrm>
          <a:prstGeom prst="rect">
            <a:avLst/>
          </a:prstGeom>
          <a:solidFill>
            <a:srgbClr val="5B6E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 name="ZoneTexte 7">
            <a:extLst>
              <a:ext uri="{FF2B5EF4-FFF2-40B4-BE49-F238E27FC236}">
                <a16:creationId xmlns="" xmlns:a16="http://schemas.microsoft.com/office/drawing/2014/main" id="{C14E7C51-5ABB-F442-BC33-0A299B499A34}"/>
              </a:ext>
            </a:extLst>
          </p:cNvPr>
          <p:cNvSpPr txBox="1"/>
          <p:nvPr/>
        </p:nvSpPr>
        <p:spPr>
          <a:xfrm>
            <a:off x="856034" y="2628832"/>
            <a:ext cx="8852170" cy="5693866"/>
          </a:xfrm>
          <a:prstGeom prst="rect">
            <a:avLst/>
          </a:prstGeom>
          <a:noFill/>
        </p:spPr>
        <p:txBody>
          <a:bodyPr wrap="square" rtlCol="0">
            <a:spAutoFit/>
          </a:bodyPr>
          <a:lstStyle/>
          <a:p>
            <a:pPr algn="ctr" eaLnBrk="1" hangingPunct="1">
              <a:defRPr/>
            </a:pPr>
            <a:r>
              <a:rPr lang="fr-CA" sz="2800" b="1" dirty="0">
                <a:solidFill>
                  <a:schemeClr val="tx2"/>
                </a:solidFill>
              </a:rPr>
              <a:t>Research Question</a:t>
            </a:r>
          </a:p>
          <a:p>
            <a:pPr algn="ctr" eaLnBrk="1" hangingPunct="1">
              <a:defRPr/>
            </a:pPr>
            <a:endParaRPr lang="fr-FR" altLang="fr-FR" sz="2000" dirty="0">
              <a:solidFill>
                <a:schemeClr val="tx2"/>
              </a:solidFill>
            </a:endParaRPr>
          </a:p>
          <a:p>
            <a:r>
              <a:rPr lang="en-US" sz="2400" dirty="0">
                <a:solidFill>
                  <a:schemeClr val="tx2"/>
                </a:solidFill>
              </a:rPr>
              <a:t>In the context of exploration phase mining projects, how the negotiation and deliberation capacity of indigenous communities is influenced by:</a:t>
            </a:r>
          </a:p>
          <a:p>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the power relationships between the actors?</a:t>
            </a:r>
          </a:p>
          <a:p>
            <a:pPr marL="342900" indent="-342900">
              <a:buFont typeface="Arial" panose="020B0604020202020204" pitchFamily="34" charset="0"/>
              <a:buChar char="•"/>
            </a:pPr>
            <a:r>
              <a:rPr lang="en-US" sz="2400" dirty="0">
                <a:solidFill>
                  <a:schemeClr val="tx2"/>
                </a:solidFill>
              </a:rPr>
              <a:t>the perception of the project?</a:t>
            </a:r>
          </a:p>
          <a:p>
            <a:pPr marL="342900" indent="-342900">
              <a:buFont typeface="Arial" panose="020B0604020202020204" pitchFamily="34" charset="0"/>
              <a:buChar char="•"/>
            </a:pPr>
            <a:r>
              <a:rPr lang="en-US" sz="2400" dirty="0">
                <a:solidFill>
                  <a:schemeClr val="tx2"/>
                </a:solidFill>
              </a:rPr>
              <a:t>the emotions generated?</a:t>
            </a:r>
          </a:p>
          <a:p>
            <a:pPr marL="342900" indent="-342900">
              <a:buFont typeface="Arial" panose="020B0604020202020204" pitchFamily="34" charset="0"/>
              <a:buChar char="•"/>
            </a:pPr>
            <a:r>
              <a:rPr lang="en-US" sz="2400" dirty="0">
                <a:solidFill>
                  <a:schemeClr val="tx2"/>
                </a:solidFill>
              </a:rPr>
              <a:t>the project's impacts on social cohesion?</a:t>
            </a:r>
          </a:p>
          <a:p>
            <a:pPr marL="342900" indent="-342900">
              <a:buFont typeface="Arial" panose="020B0604020202020204" pitchFamily="34" charset="0"/>
              <a:buChar char="•"/>
            </a:pPr>
            <a:endParaRPr lang="fr-CA" sz="2400" dirty="0">
              <a:solidFill>
                <a:schemeClr val="tx2"/>
              </a:solidFill>
            </a:endParaRPr>
          </a:p>
          <a:p>
            <a:pPr marL="285750" indent="-285750">
              <a:buFont typeface="Arial" panose="020B0604020202020204" pitchFamily="34" charset="0"/>
              <a:buChar char="•"/>
            </a:pPr>
            <a:endParaRPr lang="fr-CA" sz="2000" dirty="0">
              <a:solidFill>
                <a:schemeClr val="tx2"/>
              </a:solidFill>
            </a:endParaRPr>
          </a:p>
          <a:p>
            <a:endParaRPr lang="fr-CA" sz="2000" b="1" dirty="0">
              <a:solidFill>
                <a:schemeClr val="tx2"/>
              </a:solidFill>
            </a:endParaRPr>
          </a:p>
          <a:p>
            <a:endParaRPr lang="fr-CA" sz="2000" b="1" dirty="0">
              <a:solidFill>
                <a:schemeClr val="tx2"/>
              </a:solidFill>
            </a:endParaRPr>
          </a:p>
          <a:p>
            <a:endParaRPr lang="fr-CA" sz="2000" b="1" dirty="0">
              <a:solidFill>
                <a:schemeClr val="tx2"/>
              </a:solidFill>
            </a:endParaRPr>
          </a:p>
          <a:p>
            <a:endParaRPr lang="fr-CA" sz="2000" b="1" dirty="0">
              <a:solidFill>
                <a:schemeClr val="tx2"/>
              </a:solidFill>
            </a:endParaRPr>
          </a:p>
        </p:txBody>
      </p:sp>
    </p:spTree>
    <p:extLst>
      <p:ext uri="{BB962C8B-B14F-4D97-AF65-F5344CB8AC3E}">
        <p14:creationId xmlns:p14="http://schemas.microsoft.com/office/powerpoint/2010/main" val="2098509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 xmlns:a16="http://schemas.microsoft.com/office/drawing/2014/main" id="{9293C13F-8A32-2745-984D-F11BFCF61F68}"/>
              </a:ext>
            </a:extLst>
          </p:cNvPr>
          <p:cNvSpPr>
            <a:spLocks noGrp="1"/>
          </p:cNvSpPr>
          <p:nvPr>
            <p:ph type="subTitle" idx="1"/>
          </p:nvPr>
        </p:nvSpPr>
        <p:spPr/>
        <p:txBody>
          <a:bodyPr/>
          <a:lstStyle/>
          <a:p>
            <a:r>
              <a:rPr lang="fr-FR" sz="4000" dirty="0">
                <a:solidFill>
                  <a:schemeClr val="bg1"/>
                </a:solidFill>
                <a:latin typeface="Avenir Next" panose="020B0503020202020204" pitchFamily="34" charset="0"/>
              </a:rPr>
              <a:t>Titre</a:t>
            </a:r>
            <a:endParaRPr lang="fr-FR" sz="3200" dirty="0">
              <a:solidFill>
                <a:schemeClr val="bg1"/>
              </a:solidFill>
              <a:latin typeface="Avenir Next" panose="020B0503020202020204" pitchFamily="34" charset="0"/>
            </a:endParaRPr>
          </a:p>
          <a:p>
            <a:r>
              <a:rPr lang="fr-FR" sz="2800" dirty="0">
                <a:solidFill>
                  <a:schemeClr val="bg1"/>
                </a:solidFill>
                <a:latin typeface="Avenir Next" panose="020B0503020202020204" pitchFamily="34" charset="0"/>
              </a:rPr>
              <a:t>Sous-titre</a:t>
            </a:r>
            <a:endParaRPr lang="fr-FR" sz="3200" dirty="0">
              <a:solidFill>
                <a:schemeClr val="bg1"/>
              </a:solidFill>
              <a:latin typeface="Avenir Next" panose="020B0503020202020204" pitchFamily="34" charset="0"/>
            </a:endParaRPr>
          </a:p>
        </p:txBody>
      </p:sp>
      <p:pic>
        <p:nvPicPr>
          <p:cNvPr id="5" name="Image 4">
            <a:extLst>
              <a:ext uri="{FF2B5EF4-FFF2-40B4-BE49-F238E27FC236}">
                <a16:creationId xmlns="" xmlns:a16="http://schemas.microsoft.com/office/drawing/2014/main" id="{ABC95E71-34CA-704F-A27C-B395C073ED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562" b="13141"/>
          <a:stretch/>
        </p:blipFill>
        <p:spPr>
          <a:xfrm>
            <a:off x="4461" y="1"/>
            <a:ext cx="10062000" cy="2525441"/>
          </a:xfrm>
          <a:prstGeom prst="rect">
            <a:avLst/>
          </a:prstGeom>
        </p:spPr>
      </p:pic>
      <p:sp>
        <p:nvSpPr>
          <p:cNvPr id="6" name="Rectangle 5">
            <a:extLst>
              <a:ext uri="{FF2B5EF4-FFF2-40B4-BE49-F238E27FC236}">
                <a16:creationId xmlns="" xmlns:a16="http://schemas.microsoft.com/office/drawing/2014/main" id="{544AA792-5A77-5044-B8D8-83E7E2DE9533}"/>
              </a:ext>
            </a:extLst>
          </p:cNvPr>
          <p:cNvSpPr/>
          <p:nvPr/>
        </p:nvSpPr>
        <p:spPr>
          <a:xfrm rot="10800000">
            <a:off x="22461" y="2520228"/>
            <a:ext cx="10044000" cy="108000"/>
          </a:xfrm>
          <a:prstGeom prst="rect">
            <a:avLst/>
          </a:prstGeom>
          <a:gradFill flip="none" rotWithShape="1">
            <a:gsLst>
              <a:gs pos="0">
                <a:srgbClr val="5B6E81">
                  <a:alpha val="0"/>
                </a:srgbClr>
              </a:gs>
              <a:gs pos="50000">
                <a:srgbClr val="5B6E81">
                  <a:alpha val="50000"/>
                </a:srgbClr>
              </a:gs>
              <a:gs pos="100000">
                <a:srgbClr val="5B6E8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Rectangle 6">
            <a:extLst>
              <a:ext uri="{FF2B5EF4-FFF2-40B4-BE49-F238E27FC236}">
                <a16:creationId xmlns="" xmlns:a16="http://schemas.microsoft.com/office/drawing/2014/main" id="{4201B7AF-3DA1-D049-9DDD-911BBB1230ED}"/>
              </a:ext>
            </a:extLst>
          </p:cNvPr>
          <p:cNvSpPr/>
          <p:nvPr/>
        </p:nvSpPr>
        <p:spPr>
          <a:xfrm rot="5400000">
            <a:off x="-3797297" y="3796202"/>
            <a:ext cx="7772401" cy="180000"/>
          </a:xfrm>
          <a:prstGeom prst="rect">
            <a:avLst/>
          </a:prstGeom>
          <a:solidFill>
            <a:srgbClr val="5B6E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 name="ZoneTexte 7">
            <a:extLst>
              <a:ext uri="{FF2B5EF4-FFF2-40B4-BE49-F238E27FC236}">
                <a16:creationId xmlns="" xmlns:a16="http://schemas.microsoft.com/office/drawing/2014/main" id="{C14E7C51-5ABB-F442-BC33-0A299B499A34}"/>
              </a:ext>
            </a:extLst>
          </p:cNvPr>
          <p:cNvSpPr txBox="1"/>
          <p:nvPr/>
        </p:nvSpPr>
        <p:spPr>
          <a:xfrm>
            <a:off x="178904" y="2855521"/>
            <a:ext cx="9529300" cy="2554545"/>
          </a:xfrm>
          <a:prstGeom prst="rect">
            <a:avLst/>
          </a:prstGeom>
          <a:noFill/>
        </p:spPr>
        <p:txBody>
          <a:bodyPr wrap="square" rtlCol="0">
            <a:spAutoFit/>
          </a:bodyPr>
          <a:lstStyle/>
          <a:p>
            <a:pPr algn="ctr" eaLnBrk="1" hangingPunct="1">
              <a:defRPr/>
            </a:pPr>
            <a:r>
              <a:rPr lang="fr-CA" sz="2000" b="1" dirty="0">
                <a:solidFill>
                  <a:schemeClr val="tx2"/>
                </a:solidFill>
              </a:rPr>
              <a:t>Theoritical Framework: </a:t>
            </a:r>
            <a:r>
              <a:rPr lang="en-US" sz="2000" b="1" dirty="0">
                <a:solidFill>
                  <a:schemeClr val="tx2"/>
                </a:solidFill>
              </a:rPr>
              <a:t>Relationships Models between mining industry and communities</a:t>
            </a:r>
            <a:endParaRPr lang="fr-CA" sz="2000" b="1" dirty="0">
              <a:solidFill>
                <a:schemeClr val="tx2"/>
              </a:solidFill>
            </a:endParaRPr>
          </a:p>
          <a:p>
            <a:pPr algn="ctr" eaLnBrk="1" hangingPunct="1">
              <a:defRPr/>
            </a:pPr>
            <a:endParaRPr lang="fr-FR" altLang="fr-FR" sz="2000" dirty="0">
              <a:solidFill>
                <a:schemeClr val="tx2"/>
              </a:solidFill>
            </a:endParaRPr>
          </a:p>
          <a:p>
            <a:pPr marL="285750" indent="-285750">
              <a:buFont typeface="Arial" panose="020B0604020202020204" pitchFamily="34" charset="0"/>
              <a:buChar char="•"/>
            </a:pPr>
            <a:endParaRPr lang="fr-CA" sz="2000" dirty="0">
              <a:solidFill>
                <a:schemeClr val="tx2"/>
              </a:solidFill>
            </a:endParaRPr>
          </a:p>
          <a:p>
            <a:pPr marL="285750" indent="-285750">
              <a:buFont typeface="Arial" panose="020B0604020202020204" pitchFamily="34" charset="0"/>
              <a:buChar char="•"/>
            </a:pPr>
            <a:endParaRPr lang="fr-CA" sz="2000" dirty="0">
              <a:solidFill>
                <a:schemeClr val="tx2"/>
              </a:solidFill>
            </a:endParaRPr>
          </a:p>
          <a:p>
            <a:endParaRPr lang="fr-CA" sz="2000" b="1" dirty="0">
              <a:solidFill>
                <a:schemeClr val="tx2"/>
              </a:solidFill>
            </a:endParaRPr>
          </a:p>
          <a:p>
            <a:endParaRPr lang="fr-CA" sz="2000" b="1" dirty="0">
              <a:solidFill>
                <a:schemeClr val="tx2"/>
              </a:solidFill>
            </a:endParaRPr>
          </a:p>
          <a:p>
            <a:endParaRPr lang="fr-CA" sz="2000" b="1" dirty="0">
              <a:solidFill>
                <a:schemeClr val="tx2"/>
              </a:solidFill>
            </a:endParaRPr>
          </a:p>
          <a:p>
            <a:endParaRPr lang="fr-CA" sz="2000" b="1" dirty="0">
              <a:solidFill>
                <a:schemeClr val="tx2"/>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996089180"/>
              </p:ext>
            </p:extLst>
          </p:nvPr>
        </p:nvGraphicFramePr>
        <p:xfrm>
          <a:off x="585949" y="3509271"/>
          <a:ext cx="8917024" cy="3700621"/>
        </p:xfrm>
        <a:graphic>
          <a:graphicData uri="http://schemas.openxmlformats.org/drawingml/2006/table">
            <a:tbl>
              <a:tblPr firstRow="1" bandRow="1">
                <a:tableStyleId>{8799B23B-EC83-4686-B30A-512413B5E67A}</a:tableStyleId>
              </a:tblPr>
              <a:tblGrid>
                <a:gridCol w="2000658">
                  <a:extLst>
                    <a:ext uri="{9D8B030D-6E8A-4147-A177-3AD203B41FA5}">
                      <a16:colId xmlns="" xmlns:a16="http://schemas.microsoft.com/office/drawing/2014/main" val="20000"/>
                    </a:ext>
                  </a:extLst>
                </a:gridCol>
                <a:gridCol w="1731524">
                  <a:extLst>
                    <a:ext uri="{9D8B030D-6E8A-4147-A177-3AD203B41FA5}">
                      <a16:colId xmlns="" xmlns:a16="http://schemas.microsoft.com/office/drawing/2014/main" val="20001"/>
                    </a:ext>
                  </a:extLst>
                </a:gridCol>
                <a:gridCol w="2470825">
                  <a:extLst>
                    <a:ext uri="{9D8B030D-6E8A-4147-A177-3AD203B41FA5}">
                      <a16:colId xmlns="" xmlns:a16="http://schemas.microsoft.com/office/drawing/2014/main" val="20002"/>
                    </a:ext>
                  </a:extLst>
                </a:gridCol>
                <a:gridCol w="2714017">
                  <a:extLst>
                    <a:ext uri="{9D8B030D-6E8A-4147-A177-3AD203B41FA5}">
                      <a16:colId xmlns="" xmlns:a16="http://schemas.microsoft.com/office/drawing/2014/main" val="20003"/>
                    </a:ext>
                  </a:extLst>
                </a:gridCol>
              </a:tblGrid>
              <a:tr h="744061">
                <a:tc>
                  <a:txBody>
                    <a:bodyPr/>
                    <a:lstStyle/>
                    <a:p>
                      <a:pPr algn="ctr"/>
                      <a:r>
                        <a:rPr lang="fr-CA" sz="1800" b="1" dirty="0">
                          <a:solidFill>
                            <a:schemeClr val="tx2"/>
                          </a:solidFill>
                        </a:rPr>
                        <a:t>Type of </a:t>
                      </a:r>
                      <a:r>
                        <a:rPr lang="en-US" sz="1800" b="1" dirty="0">
                          <a:solidFill>
                            <a:schemeClr val="tx2"/>
                          </a:solidFill>
                        </a:rPr>
                        <a:t>Relationships </a:t>
                      </a:r>
                      <a:endParaRPr lang="fr-CA" sz="1800" dirty="0">
                        <a:solidFill>
                          <a:sysClr val="windowText" lastClr="000000"/>
                        </a:solidFill>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fr-CA" sz="1800" b="1" dirty="0">
                          <a:solidFill>
                            <a:schemeClr val="tx2"/>
                          </a:solidFill>
                        </a:rPr>
                        <a:t>Forms of </a:t>
                      </a:r>
                      <a:r>
                        <a:rPr lang="en-US" sz="1800" b="1" dirty="0">
                          <a:solidFill>
                            <a:schemeClr val="tx2"/>
                          </a:solidFill>
                        </a:rPr>
                        <a:t>Power </a:t>
                      </a:r>
                      <a:endParaRPr lang="fr-CA" sz="1800" dirty="0">
                        <a:solidFill>
                          <a:schemeClr val="tx2"/>
                        </a:solidFill>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fr-CA" sz="1800" dirty="0">
                          <a:solidFill>
                            <a:schemeClr val="tx2"/>
                          </a:solidFill>
                        </a:rPr>
                        <a:t>Perception of mining</a:t>
                      </a:r>
                      <a:r>
                        <a:rPr lang="fr-CA" sz="1800" baseline="0" dirty="0">
                          <a:solidFill>
                            <a:schemeClr val="tx2"/>
                          </a:solidFill>
                        </a:rPr>
                        <a:t> activities</a:t>
                      </a:r>
                      <a:endParaRPr lang="fr-CA" sz="1800" dirty="0">
                        <a:solidFill>
                          <a:schemeClr val="tx2"/>
                        </a:solidFill>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fr-CA" sz="1800" dirty="0">
                          <a:solidFill>
                            <a:schemeClr val="tx2"/>
                          </a:solidFill>
                        </a:rPr>
                        <a:t>Impacts on community cohesion</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 xmlns:a16="http://schemas.microsoft.com/office/drawing/2014/main" val="10000"/>
                  </a:ext>
                </a:extLst>
              </a:tr>
              <a:tr h="744061">
                <a:tc>
                  <a:txBody>
                    <a:bodyPr/>
                    <a:lstStyle/>
                    <a:p>
                      <a:r>
                        <a:rPr lang="fr-CA" sz="1600" b="1" dirty="0">
                          <a:solidFill>
                            <a:schemeClr val="tx2"/>
                          </a:solidFill>
                        </a:rPr>
                        <a:t>Control </a:t>
                      </a:r>
                      <a:r>
                        <a:rPr lang="fr-CA" sz="1600" b="1" dirty="0" smtClean="0">
                          <a:solidFill>
                            <a:schemeClr val="tx2"/>
                          </a:solidFill>
                        </a:rPr>
                        <a:t>shift</a:t>
                      </a:r>
                      <a:endParaRPr lang="fr-CA" sz="1600" b="1" dirty="0">
                        <a:solidFill>
                          <a:schemeClr val="tx2"/>
                        </a:solidFill>
                      </a:endParaRPr>
                    </a:p>
                  </a:txBody>
                  <a:tcPr/>
                </a:tc>
                <a:tc>
                  <a:txBody>
                    <a:bodyPr/>
                    <a:lstStyle/>
                    <a:p>
                      <a:r>
                        <a:rPr lang="fr-CA" sz="1600" dirty="0">
                          <a:solidFill>
                            <a:schemeClr val="tx2"/>
                          </a:solidFill>
                        </a:rPr>
                        <a:t>Empowerment</a:t>
                      </a:r>
                    </a:p>
                    <a:p>
                      <a:r>
                        <a:rPr lang="fr-CA" sz="1600" dirty="0">
                          <a:solidFill>
                            <a:schemeClr val="tx2"/>
                          </a:solidFill>
                        </a:rPr>
                        <a:t>Pragmatism</a:t>
                      </a:r>
                    </a:p>
                  </a:txBody>
                  <a:tcPr/>
                </a:tc>
                <a:tc>
                  <a:txBody>
                    <a:bodyPr/>
                    <a:lstStyle/>
                    <a:p>
                      <a:r>
                        <a:rPr lang="en-US" sz="1600" dirty="0">
                          <a:solidFill>
                            <a:schemeClr val="tx2"/>
                          </a:solidFill>
                        </a:rPr>
                        <a:t>Economic</a:t>
                      </a:r>
                      <a:r>
                        <a:rPr lang="en-US" sz="1600" baseline="0" dirty="0">
                          <a:solidFill>
                            <a:schemeClr val="tx2"/>
                          </a:solidFill>
                        </a:rPr>
                        <a:t> leverage</a:t>
                      </a:r>
                      <a:endParaRPr lang="en-US" sz="1600" dirty="0">
                        <a:solidFill>
                          <a:schemeClr val="tx2"/>
                        </a:solidFill>
                      </a:endParaRPr>
                    </a:p>
                    <a:p>
                      <a:endParaRPr lang="en-US" sz="1600" dirty="0">
                        <a:solidFill>
                          <a:schemeClr val="tx2"/>
                        </a:solidFill>
                      </a:endParaRPr>
                    </a:p>
                    <a:p>
                      <a:r>
                        <a:rPr lang="en-US" sz="1600" dirty="0">
                          <a:solidFill>
                            <a:schemeClr val="tx2"/>
                          </a:solidFill>
                        </a:rPr>
                        <a:t>Capacity to manage mining development</a:t>
                      </a:r>
                      <a:endParaRPr lang="fr-CA" sz="1600" dirty="0">
                        <a:solidFill>
                          <a:schemeClr val="tx2"/>
                        </a:solidFill>
                      </a:endParaRPr>
                    </a:p>
                  </a:txBody>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rPr>
                        <a:t>-Risk </a:t>
                      </a:r>
                      <a:r>
                        <a:rPr lang="en-US" sz="1600" dirty="0">
                          <a:solidFill>
                            <a:schemeClr val="tx2"/>
                          </a:solidFill>
                        </a:rPr>
                        <a:t>of conflicts between leadership and </a:t>
                      </a:r>
                      <a:r>
                        <a:rPr lang="en-US" sz="1600" dirty="0" smtClean="0">
                          <a:solidFill>
                            <a:schemeClr val="tx2"/>
                          </a:solidFill>
                        </a:rPr>
                        <a:t>community</a:t>
                      </a:r>
                      <a:endParaRPr lang="en-US" sz="1600" dirty="0">
                        <a:solidFill>
                          <a:schemeClr val="tx2"/>
                        </a:solidFill>
                      </a:endParaRPr>
                    </a:p>
                    <a:p>
                      <a:r>
                        <a:rPr lang="en-US" sz="1600" dirty="0" smtClean="0">
                          <a:solidFill>
                            <a:schemeClr val="tx2"/>
                          </a:solidFill>
                        </a:rPr>
                        <a:t>-Capacity building</a:t>
                      </a:r>
                      <a:endParaRPr lang="en-US" sz="1600" dirty="0">
                        <a:solidFill>
                          <a:schemeClr val="tx2"/>
                        </a:solidFill>
                      </a:endParaRPr>
                    </a:p>
                    <a:p>
                      <a:r>
                        <a:rPr lang="en-US" sz="1600" dirty="0" smtClean="0">
                          <a:solidFill>
                            <a:schemeClr val="tx2"/>
                          </a:solidFill>
                        </a:rPr>
                        <a:t>-Fostering </a:t>
                      </a:r>
                      <a:r>
                        <a:rPr lang="en-US" sz="1600" dirty="0">
                          <a:solidFill>
                            <a:schemeClr val="tx2"/>
                          </a:solidFill>
                        </a:rPr>
                        <a:t>dialogue among community </a:t>
                      </a:r>
                      <a:r>
                        <a:rPr lang="en-US" sz="1600" dirty="0" smtClean="0">
                          <a:solidFill>
                            <a:schemeClr val="tx2"/>
                          </a:solidFill>
                        </a:rPr>
                        <a:t>members</a:t>
                      </a:r>
                      <a:endParaRPr lang="fr-CA" sz="1600" dirty="0">
                        <a:solidFill>
                          <a:schemeClr val="tx2"/>
                        </a:solidFill>
                      </a:endParaRPr>
                    </a:p>
                  </a:txBody>
                  <a:tcPr/>
                </a:tc>
                <a:extLst>
                  <a:ext uri="{0D108BD9-81ED-4DB2-BD59-A6C34878D82A}">
                    <a16:rowId xmlns="" xmlns:a16="http://schemas.microsoft.com/office/drawing/2014/main" val="10001"/>
                  </a:ext>
                </a:extLst>
              </a:tr>
              <a:tr h="744061">
                <a:tc>
                  <a:txBody>
                    <a:bodyPr/>
                    <a:lstStyle/>
                    <a:p>
                      <a:r>
                        <a:rPr lang="fr-CA" sz="1600" b="1" dirty="0">
                          <a:solidFill>
                            <a:schemeClr val="tx2"/>
                          </a:solidFill>
                        </a:rPr>
                        <a:t>Benefactor</a:t>
                      </a:r>
                    </a:p>
                  </a:txBody>
                  <a:tcPr/>
                </a:tc>
                <a:tc>
                  <a:txBody>
                    <a:bodyPr/>
                    <a:lstStyle/>
                    <a:p>
                      <a:r>
                        <a:rPr lang="fr-CA" sz="1600" dirty="0">
                          <a:solidFill>
                            <a:schemeClr val="tx2"/>
                          </a:solidFill>
                        </a:rPr>
                        <a:t>Patronage</a:t>
                      </a:r>
                    </a:p>
                    <a:p>
                      <a:r>
                        <a:rPr lang="fr-CA" sz="1600" dirty="0">
                          <a:solidFill>
                            <a:schemeClr val="tx2"/>
                          </a:solidFill>
                        </a:rPr>
                        <a:t>Neopaternalism</a:t>
                      </a:r>
                    </a:p>
                  </a:txBody>
                  <a:tcPr/>
                </a:tc>
                <a:tc>
                  <a:txBody>
                    <a:bodyPr/>
                    <a:lstStyle/>
                    <a:p>
                      <a:r>
                        <a:rPr lang="fr-CA" sz="1600" dirty="0">
                          <a:solidFill>
                            <a:schemeClr val="tx2"/>
                          </a:solidFill>
                        </a:rPr>
                        <a:t>Dependency </a:t>
                      </a:r>
                    </a:p>
                    <a:p>
                      <a:r>
                        <a:rPr lang="fr-CA" sz="1600" dirty="0">
                          <a:solidFill>
                            <a:schemeClr val="tx2"/>
                          </a:solidFill>
                        </a:rPr>
                        <a:t>Cooptation</a:t>
                      </a:r>
                    </a:p>
                  </a:txBody>
                  <a:tcPr/>
                </a:tc>
                <a:tc>
                  <a:txBody>
                    <a:bodyPr/>
                    <a:lstStyle/>
                    <a:p>
                      <a:r>
                        <a:rPr lang="en-US" sz="1600" dirty="0" smtClean="0">
                          <a:solidFill>
                            <a:schemeClr val="tx2"/>
                          </a:solidFill>
                        </a:rPr>
                        <a:t>-Weak </a:t>
                      </a:r>
                      <a:r>
                        <a:rPr lang="en-US" sz="1600" dirty="0">
                          <a:solidFill>
                            <a:schemeClr val="tx2"/>
                          </a:solidFill>
                        </a:rPr>
                        <a:t>negotiation power                (fear of losing funding</a:t>
                      </a:r>
                      <a:r>
                        <a:rPr lang="en-US" sz="1600" dirty="0" smtClean="0">
                          <a:solidFill>
                            <a:schemeClr val="tx2"/>
                          </a:solidFill>
                        </a:rPr>
                        <a:t>)</a:t>
                      </a:r>
                      <a:endParaRPr lang="en-US" sz="1600" dirty="0">
                        <a:solidFill>
                          <a:schemeClr val="tx2"/>
                        </a:solidFill>
                      </a:endParaRPr>
                    </a:p>
                    <a:p>
                      <a:r>
                        <a:rPr lang="en-US" sz="1600" dirty="0" smtClean="0">
                          <a:solidFill>
                            <a:schemeClr val="tx2"/>
                          </a:solidFill>
                        </a:rPr>
                        <a:t>-Risk </a:t>
                      </a:r>
                      <a:r>
                        <a:rPr lang="en-US" sz="1600" dirty="0">
                          <a:solidFill>
                            <a:schemeClr val="tx2"/>
                          </a:solidFill>
                        </a:rPr>
                        <a:t>of cognitive </a:t>
                      </a:r>
                      <a:r>
                        <a:rPr lang="en-US" sz="1600" dirty="0" smtClean="0">
                          <a:solidFill>
                            <a:schemeClr val="tx2"/>
                          </a:solidFill>
                        </a:rPr>
                        <a:t>dissonance</a:t>
                      </a:r>
                      <a:endParaRPr lang="en-US" sz="1600" dirty="0">
                        <a:solidFill>
                          <a:schemeClr val="tx2"/>
                        </a:solidFill>
                      </a:endParaRPr>
                    </a:p>
                  </a:txBody>
                  <a:tcPr/>
                </a:tc>
                <a:extLst>
                  <a:ext uri="{0D108BD9-81ED-4DB2-BD59-A6C34878D82A}">
                    <a16:rowId xmlns="" xmlns:a16="http://schemas.microsoft.com/office/drawing/2014/main" val="10002"/>
                  </a:ext>
                </a:extLst>
              </a:tr>
              <a:tr h="744061">
                <a:tc>
                  <a:txBody>
                    <a:bodyPr/>
                    <a:lstStyle/>
                    <a:p>
                      <a:r>
                        <a:rPr lang="fr-CA" sz="1600" b="1" dirty="0">
                          <a:solidFill>
                            <a:schemeClr val="tx2"/>
                          </a:solidFill>
                        </a:rPr>
                        <a:t>Forced Union</a:t>
                      </a:r>
                    </a:p>
                  </a:txBody>
                  <a:tcPr/>
                </a:tc>
                <a:tc>
                  <a:txBody>
                    <a:bodyPr/>
                    <a:lstStyle/>
                    <a:p>
                      <a:r>
                        <a:rPr lang="fr-CA" sz="1600" dirty="0">
                          <a:solidFill>
                            <a:schemeClr val="tx2"/>
                          </a:solidFill>
                        </a:rPr>
                        <a:t>Marginalisation</a:t>
                      </a:r>
                    </a:p>
                    <a:p>
                      <a:r>
                        <a:rPr lang="fr-CA" sz="1600" dirty="0">
                          <a:solidFill>
                            <a:schemeClr val="tx2"/>
                          </a:solidFill>
                        </a:rPr>
                        <a:t>Colonialism</a:t>
                      </a:r>
                    </a:p>
                  </a:txBody>
                  <a:tcPr/>
                </a:tc>
                <a:tc>
                  <a:txBody>
                    <a:bodyPr/>
                    <a:lstStyle/>
                    <a:p>
                      <a:r>
                        <a:rPr lang="fr-CA" sz="1600" dirty="0">
                          <a:solidFill>
                            <a:schemeClr val="tx2"/>
                          </a:solidFill>
                        </a:rPr>
                        <a:t>Extractive violence</a:t>
                      </a:r>
                    </a:p>
                    <a:p>
                      <a:r>
                        <a:rPr lang="fr-CA" sz="1600" dirty="0">
                          <a:solidFill>
                            <a:schemeClr val="tx2"/>
                          </a:solidFill>
                        </a:rPr>
                        <a:t>Assimilation</a:t>
                      </a:r>
                    </a:p>
                  </a:txBody>
                  <a:tcPr/>
                </a:tc>
                <a:tc>
                  <a:txBody>
                    <a:bodyPr/>
                    <a:lstStyle/>
                    <a:p>
                      <a:r>
                        <a:rPr lang="en-US" sz="1600" dirty="0" smtClean="0">
                          <a:solidFill>
                            <a:schemeClr val="tx2"/>
                          </a:solidFill>
                        </a:rPr>
                        <a:t>-Threat </a:t>
                      </a:r>
                      <a:r>
                        <a:rPr lang="en-US" sz="1600" dirty="0">
                          <a:solidFill>
                            <a:schemeClr val="tx2"/>
                          </a:solidFill>
                        </a:rPr>
                        <a:t>to </a:t>
                      </a:r>
                      <a:r>
                        <a:rPr lang="en-US" sz="1600" dirty="0" smtClean="0">
                          <a:solidFill>
                            <a:schemeClr val="tx2"/>
                          </a:solidFill>
                        </a:rPr>
                        <a:t>identity</a:t>
                      </a:r>
                      <a:endParaRPr lang="en-US" sz="1600" dirty="0">
                        <a:solidFill>
                          <a:schemeClr val="tx2"/>
                        </a:solidFill>
                      </a:endParaRPr>
                    </a:p>
                    <a:p>
                      <a:r>
                        <a:rPr lang="en-US" sz="1600" dirty="0" smtClean="0">
                          <a:solidFill>
                            <a:schemeClr val="tx2"/>
                          </a:solidFill>
                        </a:rPr>
                        <a:t>-Feeling </a:t>
                      </a:r>
                      <a:r>
                        <a:rPr lang="en-US" sz="1600" dirty="0">
                          <a:solidFill>
                            <a:schemeClr val="tx2"/>
                          </a:solidFill>
                        </a:rPr>
                        <a:t>of helplessness</a:t>
                      </a:r>
                      <a:r>
                        <a:rPr lang="en-US" sz="1600" dirty="0" smtClean="0">
                          <a:solidFill>
                            <a:schemeClr val="tx2"/>
                          </a:solidFill>
                        </a:rPr>
                        <a:t>;</a:t>
                      </a:r>
                      <a:endParaRPr lang="en-US" sz="1600" dirty="0">
                        <a:solidFill>
                          <a:schemeClr val="tx2"/>
                        </a:solidFill>
                      </a:endParaRPr>
                    </a:p>
                    <a:p>
                      <a:r>
                        <a:rPr lang="en-US" sz="1600" dirty="0" smtClean="0">
                          <a:solidFill>
                            <a:schemeClr val="tx2"/>
                          </a:solidFill>
                        </a:rPr>
                        <a:t>-Political instability</a:t>
                      </a:r>
                      <a:endParaRPr lang="fr-CA" sz="1600" dirty="0">
                        <a:solidFill>
                          <a:schemeClr val="tx2"/>
                        </a:solidFill>
                      </a:endParaRP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690617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 xmlns:a16="http://schemas.microsoft.com/office/drawing/2014/main" id="{9293C13F-8A32-2745-984D-F11BFCF61F68}"/>
              </a:ext>
            </a:extLst>
          </p:cNvPr>
          <p:cNvSpPr>
            <a:spLocks noGrp="1"/>
          </p:cNvSpPr>
          <p:nvPr>
            <p:ph type="subTitle" idx="1"/>
          </p:nvPr>
        </p:nvSpPr>
        <p:spPr/>
        <p:txBody>
          <a:bodyPr/>
          <a:lstStyle/>
          <a:p>
            <a:r>
              <a:rPr lang="fr-FR" sz="4000" dirty="0">
                <a:solidFill>
                  <a:schemeClr val="bg1"/>
                </a:solidFill>
                <a:latin typeface="Avenir Next" panose="020B0503020202020204" pitchFamily="34" charset="0"/>
              </a:rPr>
              <a:t>Titre</a:t>
            </a:r>
            <a:endParaRPr lang="fr-FR" sz="3200" dirty="0">
              <a:solidFill>
                <a:schemeClr val="bg1"/>
              </a:solidFill>
              <a:latin typeface="Avenir Next" panose="020B0503020202020204" pitchFamily="34" charset="0"/>
            </a:endParaRPr>
          </a:p>
          <a:p>
            <a:r>
              <a:rPr lang="fr-FR" sz="2800" dirty="0">
                <a:solidFill>
                  <a:schemeClr val="bg1"/>
                </a:solidFill>
                <a:latin typeface="Avenir Next" panose="020B0503020202020204" pitchFamily="34" charset="0"/>
              </a:rPr>
              <a:t>Sous-titre</a:t>
            </a:r>
            <a:endParaRPr lang="fr-FR" sz="3200" dirty="0">
              <a:solidFill>
                <a:schemeClr val="bg1"/>
              </a:solidFill>
              <a:latin typeface="Avenir Next" panose="020B0503020202020204" pitchFamily="34" charset="0"/>
            </a:endParaRPr>
          </a:p>
        </p:txBody>
      </p:sp>
      <p:pic>
        <p:nvPicPr>
          <p:cNvPr id="5" name="Image 4">
            <a:extLst>
              <a:ext uri="{FF2B5EF4-FFF2-40B4-BE49-F238E27FC236}">
                <a16:creationId xmlns="" xmlns:a16="http://schemas.microsoft.com/office/drawing/2014/main" id="{ABC95E71-34CA-704F-A27C-B395C073ED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562" b="13141"/>
          <a:stretch/>
        </p:blipFill>
        <p:spPr>
          <a:xfrm>
            <a:off x="4461" y="1"/>
            <a:ext cx="10062000" cy="2525441"/>
          </a:xfrm>
          <a:prstGeom prst="rect">
            <a:avLst/>
          </a:prstGeom>
        </p:spPr>
      </p:pic>
      <p:sp>
        <p:nvSpPr>
          <p:cNvPr id="6" name="Rectangle 5">
            <a:extLst>
              <a:ext uri="{FF2B5EF4-FFF2-40B4-BE49-F238E27FC236}">
                <a16:creationId xmlns="" xmlns:a16="http://schemas.microsoft.com/office/drawing/2014/main" id="{544AA792-5A77-5044-B8D8-83E7E2DE9533}"/>
              </a:ext>
            </a:extLst>
          </p:cNvPr>
          <p:cNvSpPr/>
          <p:nvPr/>
        </p:nvSpPr>
        <p:spPr>
          <a:xfrm rot="10800000">
            <a:off x="22461" y="2520228"/>
            <a:ext cx="10044000" cy="108000"/>
          </a:xfrm>
          <a:prstGeom prst="rect">
            <a:avLst/>
          </a:prstGeom>
          <a:gradFill flip="none" rotWithShape="1">
            <a:gsLst>
              <a:gs pos="0">
                <a:srgbClr val="5B6E81">
                  <a:alpha val="0"/>
                </a:srgbClr>
              </a:gs>
              <a:gs pos="50000">
                <a:srgbClr val="5B6E81">
                  <a:alpha val="50000"/>
                </a:srgbClr>
              </a:gs>
              <a:gs pos="100000">
                <a:srgbClr val="5B6E8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Rectangle 6">
            <a:extLst>
              <a:ext uri="{FF2B5EF4-FFF2-40B4-BE49-F238E27FC236}">
                <a16:creationId xmlns="" xmlns:a16="http://schemas.microsoft.com/office/drawing/2014/main" id="{4201B7AF-3DA1-D049-9DDD-911BBB1230ED}"/>
              </a:ext>
            </a:extLst>
          </p:cNvPr>
          <p:cNvSpPr/>
          <p:nvPr/>
        </p:nvSpPr>
        <p:spPr>
          <a:xfrm rot="5400000">
            <a:off x="-3797297" y="3796202"/>
            <a:ext cx="7772401" cy="180000"/>
          </a:xfrm>
          <a:prstGeom prst="rect">
            <a:avLst/>
          </a:prstGeom>
          <a:solidFill>
            <a:srgbClr val="5B6E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 name="ZoneTexte 7">
            <a:extLst>
              <a:ext uri="{FF2B5EF4-FFF2-40B4-BE49-F238E27FC236}">
                <a16:creationId xmlns="" xmlns:a16="http://schemas.microsoft.com/office/drawing/2014/main" id="{C14E7C51-5ABB-F442-BC33-0A299B499A34}"/>
              </a:ext>
            </a:extLst>
          </p:cNvPr>
          <p:cNvSpPr txBox="1"/>
          <p:nvPr/>
        </p:nvSpPr>
        <p:spPr>
          <a:xfrm>
            <a:off x="707526" y="2881758"/>
            <a:ext cx="8643348" cy="4524315"/>
          </a:xfrm>
          <a:prstGeom prst="rect">
            <a:avLst/>
          </a:prstGeom>
          <a:noFill/>
        </p:spPr>
        <p:txBody>
          <a:bodyPr wrap="square" rtlCol="0">
            <a:spAutoFit/>
          </a:bodyPr>
          <a:lstStyle/>
          <a:p>
            <a:pPr algn="ctr" eaLnBrk="1" hangingPunct="1">
              <a:defRPr/>
            </a:pPr>
            <a:r>
              <a:rPr lang="fr-CA" sz="2800" b="1" dirty="0">
                <a:solidFill>
                  <a:schemeClr val="tx2"/>
                </a:solidFill>
              </a:rPr>
              <a:t>Research Methodology</a:t>
            </a:r>
          </a:p>
          <a:p>
            <a:pPr algn="ctr" eaLnBrk="1" hangingPunct="1">
              <a:defRPr/>
            </a:pPr>
            <a:endParaRPr lang="fr-FR" altLang="fr-FR" sz="2000" dirty="0">
              <a:solidFill>
                <a:schemeClr val="tx2"/>
              </a:solidFill>
            </a:endParaRPr>
          </a:p>
          <a:p>
            <a:pPr marL="285750" indent="-285750">
              <a:buFont typeface="Arial" panose="020B0604020202020204" pitchFamily="34" charset="0"/>
              <a:buChar char="•"/>
            </a:pPr>
            <a:r>
              <a:rPr lang="fr-CA" sz="2000" dirty="0">
                <a:solidFill>
                  <a:schemeClr val="tx2"/>
                </a:solidFill>
              </a:rPr>
              <a:t>Two case studies</a:t>
            </a:r>
          </a:p>
          <a:p>
            <a:pPr marL="285750" indent="-285750">
              <a:buFont typeface="Arial" panose="020B0604020202020204" pitchFamily="34" charset="0"/>
              <a:buChar char="•"/>
            </a:pPr>
            <a:r>
              <a:rPr lang="fr-CA" sz="2000" dirty="0">
                <a:solidFill>
                  <a:schemeClr val="tx2"/>
                </a:solidFill>
              </a:rPr>
              <a:t>Aupaluk: 23 semi-directed interviews </a:t>
            </a:r>
          </a:p>
          <a:p>
            <a:pPr marL="285750" indent="-285750">
              <a:buFont typeface="Arial" panose="020B0604020202020204" pitchFamily="34" charset="0"/>
              <a:buChar char="•"/>
            </a:pPr>
            <a:r>
              <a:rPr lang="fr-CA" sz="2000" dirty="0">
                <a:solidFill>
                  <a:schemeClr val="tx2"/>
                </a:solidFill>
              </a:rPr>
              <a:t>Participatory observation</a:t>
            </a:r>
          </a:p>
          <a:p>
            <a:pPr marL="285750" indent="-285750">
              <a:buFont typeface="Arial" panose="020B0604020202020204" pitchFamily="34" charset="0"/>
              <a:buChar char="•"/>
            </a:pPr>
            <a:r>
              <a:rPr lang="fr-CA" sz="2000" dirty="0">
                <a:solidFill>
                  <a:schemeClr val="tx2"/>
                </a:solidFill>
              </a:rPr>
              <a:t>Documentary analysis</a:t>
            </a:r>
          </a:p>
          <a:p>
            <a:pPr marL="285750" indent="-285750">
              <a:buFont typeface="Arial" panose="020B0604020202020204" pitchFamily="34" charset="0"/>
              <a:buChar char="•"/>
            </a:pPr>
            <a:r>
              <a:rPr lang="fr-CA" sz="2000" dirty="0">
                <a:solidFill>
                  <a:schemeClr val="tx2"/>
                </a:solidFill>
              </a:rPr>
              <a:t>Literature review</a:t>
            </a:r>
          </a:p>
          <a:p>
            <a:pPr marL="285750" indent="-285750">
              <a:buFont typeface="Arial" panose="020B0604020202020204" pitchFamily="34" charset="0"/>
              <a:buChar char="•"/>
            </a:pPr>
            <a:endParaRPr lang="fr-CA" sz="2000" dirty="0">
              <a:solidFill>
                <a:schemeClr val="tx2"/>
              </a:solidFill>
            </a:endParaRPr>
          </a:p>
          <a:p>
            <a:pPr marL="285750" indent="-285750">
              <a:buFont typeface="Arial" panose="020B0604020202020204" pitchFamily="34" charset="0"/>
              <a:buChar char="•"/>
            </a:pPr>
            <a:endParaRPr lang="fr-CA" sz="2000" dirty="0">
              <a:solidFill>
                <a:schemeClr val="tx2"/>
              </a:solidFill>
            </a:endParaRPr>
          </a:p>
          <a:p>
            <a:endParaRPr lang="fr-CA" sz="2000" b="1" dirty="0">
              <a:solidFill>
                <a:schemeClr val="tx2"/>
              </a:solidFill>
            </a:endParaRPr>
          </a:p>
          <a:p>
            <a:endParaRPr lang="fr-CA" sz="2000" b="1" dirty="0">
              <a:solidFill>
                <a:schemeClr val="tx2"/>
              </a:solidFill>
            </a:endParaRPr>
          </a:p>
          <a:p>
            <a:endParaRPr lang="fr-CA" sz="2000" b="1" dirty="0">
              <a:solidFill>
                <a:schemeClr val="tx2"/>
              </a:solidFill>
            </a:endParaRPr>
          </a:p>
          <a:p>
            <a:r>
              <a:rPr lang="fr-CA" sz="2000" b="1" dirty="0">
                <a:solidFill>
                  <a:schemeClr val="tx2"/>
                </a:solidFill>
              </a:rPr>
              <a:t>PhD Dissertation : </a:t>
            </a:r>
            <a:r>
              <a:rPr lang="fr-CA" sz="2000" dirty="0">
                <a:solidFill>
                  <a:schemeClr val="tx2"/>
                </a:solidFill>
              </a:rPr>
              <a:t>The</a:t>
            </a:r>
            <a:r>
              <a:rPr lang="fr-CA" sz="2000" b="1" dirty="0">
                <a:solidFill>
                  <a:schemeClr val="tx2"/>
                </a:solidFill>
              </a:rPr>
              <a:t> </a:t>
            </a:r>
            <a:r>
              <a:rPr lang="fr-CA" sz="2000" dirty="0">
                <a:solidFill>
                  <a:schemeClr val="tx2"/>
                </a:solidFill>
              </a:rPr>
              <a:t>Silent Dimensions of Social </a:t>
            </a:r>
          </a:p>
          <a:p>
            <a:r>
              <a:rPr lang="fr-CA" sz="2000" dirty="0">
                <a:solidFill>
                  <a:schemeClr val="tx2"/>
                </a:solidFill>
              </a:rPr>
              <a:t>Acceptability in Indigenous Context</a:t>
            </a:r>
          </a:p>
        </p:txBody>
      </p:sp>
      <p:pic>
        <p:nvPicPr>
          <p:cNvPr id="9" name="Espace réservé du conten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310362" y="3502613"/>
            <a:ext cx="3019360" cy="34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2589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 xmlns:a16="http://schemas.microsoft.com/office/drawing/2014/main" id="{9293C13F-8A32-2745-984D-F11BFCF61F68}"/>
              </a:ext>
            </a:extLst>
          </p:cNvPr>
          <p:cNvSpPr>
            <a:spLocks noGrp="1"/>
          </p:cNvSpPr>
          <p:nvPr>
            <p:ph type="subTitle" idx="1"/>
          </p:nvPr>
        </p:nvSpPr>
        <p:spPr>
          <a:xfrm>
            <a:off x="1269002" y="3618783"/>
            <a:ext cx="7543800" cy="1876530"/>
          </a:xfrm>
        </p:spPr>
        <p:txBody>
          <a:bodyPr/>
          <a:lstStyle/>
          <a:p>
            <a:pPr marL="342900" indent="-342900" algn="l">
              <a:lnSpc>
                <a:spcPct val="100000"/>
              </a:lnSpc>
              <a:spcBef>
                <a:spcPts val="0"/>
              </a:spcBef>
              <a:buFont typeface="Arial" panose="020B0604020202020204" pitchFamily="34" charset="0"/>
              <a:buChar char="•"/>
            </a:pPr>
            <a:r>
              <a:rPr lang="fr-CA" sz="2000" dirty="0">
                <a:solidFill>
                  <a:schemeClr val="tx2"/>
                </a:solidFill>
              </a:rPr>
              <a:t>Nunavik smallest community</a:t>
            </a:r>
          </a:p>
          <a:p>
            <a:pPr marL="342900" indent="-342900" algn="l">
              <a:lnSpc>
                <a:spcPct val="100000"/>
              </a:lnSpc>
              <a:spcBef>
                <a:spcPts val="0"/>
              </a:spcBef>
              <a:buFont typeface="Arial" panose="020B0604020202020204" pitchFamily="34" charset="0"/>
              <a:buChar char="•"/>
            </a:pPr>
            <a:r>
              <a:rPr lang="en-US" sz="2000" dirty="0">
                <a:solidFill>
                  <a:schemeClr val="tx2"/>
                </a:solidFill>
              </a:rPr>
              <a:t>Very high cost of living</a:t>
            </a:r>
          </a:p>
          <a:p>
            <a:pPr marL="342900" indent="-342900" algn="l">
              <a:lnSpc>
                <a:spcPct val="100000"/>
              </a:lnSpc>
              <a:spcBef>
                <a:spcPts val="0"/>
              </a:spcBef>
              <a:buFont typeface="Arial" panose="020B0604020202020204" pitchFamily="34" charset="0"/>
              <a:buChar char="•"/>
            </a:pPr>
            <a:r>
              <a:rPr lang="fr-CA" sz="2000" dirty="0">
                <a:solidFill>
                  <a:schemeClr val="tx2"/>
                </a:solidFill>
              </a:rPr>
              <a:t>Importance of traditional food</a:t>
            </a:r>
          </a:p>
          <a:p>
            <a:pPr marL="342900" indent="-342900" algn="l">
              <a:lnSpc>
                <a:spcPct val="100000"/>
              </a:lnSpc>
              <a:spcBef>
                <a:spcPts val="0"/>
              </a:spcBef>
              <a:buFont typeface="Arial" panose="020B0604020202020204" pitchFamily="34" charset="0"/>
              <a:buChar char="•"/>
            </a:pPr>
            <a:r>
              <a:rPr lang="fr-CA" sz="2000" dirty="0">
                <a:solidFill>
                  <a:schemeClr val="tx2"/>
                </a:solidFill>
              </a:rPr>
              <a:t>Historic Mining Claims</a:t>
            </a:r>
            <a:endParaRPr lang="fr-FR" sz="2000" dirty="0">
              <a:solidFill>
                <a:schemeClr val="bg1"/>
              </a:solidFill>
              <a:latin typeface="Avenir Next" panose="020B0503020202020204" pitchFamily="34" charset="0"/>
            </a:endParaRPr>
          </a:p>
          <a:p>
            <a:r>
              <a:rPr lang="fr-FR" sz="2800" dirty="0">
                <a:solidFill>
                  <a:schemeClr val="bg1"/>
                </a:solidFill>
                <a:latin typeface="Avenir Next" panose="020B0503020202020204" pitchFamily="34" charset="0"/>
              </a:rPr>
              <a:t>Sous-titre</a:t>
            </a:r>
            <a:endParaRPr lang="fr-FR" sz="3200" dirty="0">
              <a:solidFill>
                <a:schemeClr val="bg1"/>
              </a:solidFill>
              <a:latin typeface="Avenir Next" panose="020B0503020202020204" pitchFamily="34" charset="0"/>
            </a:endParaRPr>
          </a:p>
        </p:txBody>
      </p:sp>
      <p:pic>
        <p:nvPicPr>
          <p:cNvPr id="5" name="Image 4">
            <a:extLst>
              <a:ext uri="{FF2B5EF4-FFF2-40B4-BE49-F238E27FC236}">
                <a16:creationId xmlns="" xmlns:a16="http://schemas.microsoft.com/office/drawing/2014/main" id="{ABC95E71-34CA-704F-A27C-B395C073ED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562" b="13141"/>
          <a:stretch/>
        </p:blipFill>
        <p:spPr>
          <a:xfrm>
            <a:off x="4461" y="1"/>
            <a:ext cx="10062000" cy="2525441"/>
          </a:xfrm>
          <a:prstGeom prst="rect">
            <a:avLst/>
          </a:prstGeom>
        </p:spPr>
      </p:pic>
      <p:sp>
        <p:nvSpPr>
          <p:cNvPr id="6" name="Rectangle 5">
            <a:extLst>
              <a:ext uri="{FF2B5EF4-FFF2-40B4-BE49-F238E27FC236}">
                <a16:creationId xmlns="" xmlns:a16="http://schemas.microsoft.com/office/drawing/2014/main" id="{544AA792-5A77-5044-B8D8-83E7E2DE9533}"/>
              </a:ext>
            </a:extLst>
          </p:cNvPr>
          <p:cNvSpPr/>
          <p:nvPr/>
        </p:nvSpPr>
        <p:spPr>
          <a:xfrm rot="10800000">
            <a:off x="22461" y="2520228"/>
            <a:ext cx="10044000" cy="108000"/>
          </a:xfrm>
          <a:prstGeom prst="rect">
            <a:avLst/>
          </a:prstGeom>
          <a:gradFill flip="none" rotWithShape="1">
            <a:gsLst>
              <a:gs pos="0">
                <a:srgbClr val="5B6E81">
                  <a:alpha val="0"/>
                </a:srgbClr>
              </a:gs>
              <a:gs pos="50000">
                <a:srgbClr val="5B6E81">
                  <a:alpha val="50000"/>
                </a:srgbClr>
              </a:gs>
              <a:gs pos="100000">
                <a:srgbClr val="5B6E8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Rectangle 6">
            <a:extLst>
              <a:ext uri="{FF2B5EF4-FFF2-40B4-BE49-F238E27FC236}">
                <a16:creationId xmlns="" xmlns:a16="http://schemas.microsoft.com/office/drawing/2014/main" id="{4201B7AF-3DA1-D049-9DDD-911BBB1230ED}"/>
              </a:ext>
            </a:extLst>
          </p:cNvPr>
          <p:cNvSpPr/>
          <p:nvPr/>
        </p:nvSpPr>
        <p:spPr>
          <a:xfrm rot="5400000">
            <a:off x="-3797297" y="3796202"/>
            <a:ext cx="7772401" cy="180000"/>
          </a:xfrm>
          <a:prstGeom prst="rect">
            <a:avLst/>
          </a:prstGeom>
          <a:solidFill>
            <a:srgbClr val="5B6E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 name="ZoneTexte 7">
            <a:extLst>
              <a:ext uri="{FF2B5EF4-FFF2-40B4-BE49-F238E27FC236}">
                <a16:creationId xmlns="" xmlns:a16="http://schemas.microsoft.com/office/drawing/2014/main" id="{C14E7C51-5ABB-F442-BC33-0A299B499A34}"/>
              </a:ext>
            </a:extLst>
          </p:cNvPr>
          <p:cNvSpPr txBox="1"/>
          <p:nvPr/>
        </p:nvSpPr>
        <p:spPr>
          <a:xfrm>
            <a:off x="707526" y="2881758"/>
            <a:ext cx="8643348" cy="830997"/>
          </a:xfrm>
          <a:prstGeom prst="rect">
            <a:avLst/>
          </a:prstGeom>
          <a:noFill/>
        </p:spPr>
        <p:txBody>
          <a:bodyPr wrap="square" rtlCol="0">
            <a:spAutoFit/>
          </a:bodyPr>
          <a:lstStyle/>
          <a:p>
            <a:pPr algn="ctr" eaLnBrk="1" hangingPunct="1">
              <a:defRPr/>
            </a:pPr>
            <a:r>
              <a:rPr lang="fr-CA" sz="2800" b="1" dirty="0">
                <a:solidFill>
                  <a:schemeClr val="tx2"/>
                </a:solidFill>
              </a:rPr>
              <a:t>Aupaluk: "Where the earth is red"</a:t>
            </a:r>
          </a:p>
          <a:p>
            <a:pPr algn="ctr" eaLnBrk="1" hangingPunct="1">
              <a:defRPr/>
            </a:pPr>
            <a:endParaRPr lang="fr-FR" altLang="fr-FR" sz="2000" dirty="0">
              <a:solidFill>
                <a:schemeClr val="tx2"/>
              </a:solidFill>
            </a:endParaRP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527" y="5401340"/>
            <a:ext cx="2879999" cy="2160000"/>
          </a:xfrm>
          <a:prstGeom prst="rect">
            <a:avLst/>
          </a:prstGeom>
          <a:ln>
            <a:noFill/>
          </a:ln>
          <a:effectLst>
            <a:softEdge rad="112500"/>
          </a:effectLst>
        </p:spPr>
      </p:pic>
      <p:pic>
        <p:nvPicPr>
          <p:cNvPr id="13" name="Imag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0902" y="5401340"/>
            <a:ext cx="2880000" cy="2160000"/>
          </a:xfrm>
          <a:prstGeom prst="rect">
            <a:avLst/>
          </a:prstGeom>
          <a:ln>
            <a:noFill/>
          </a:ln>
          <a:effectLst>
            <a:softEdge rad="112500"/>
          </a:effectLst>
        </p:spPr>
      </p:pic>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3278" y="5401340"/>
            <a:ext cx="2880000" cy="2160000"/>
          </a:xfrm>
          <a:prstGeom prst="rect">
            <a:avLst/>
          </a:prstGeom>
          <a:ln>
            <a:noFill/>
          </a:ln>
          <a:effectLst>
            <a:softEdge rad="112500"/>
          </a:effectLst>
        </p:spPr>
      </p:pic>
    </p:spTree>
    <p:extLst>
      <p:ext uri="{BB962C8B-B14F-4D97-AF65-F5344CB8AC3E}">
        <p14:creationId xmlns:p14="http://schemas.microsoft.com/office/powerpoint/2010/main" val="1761802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 xmlns:a16="http://schemas.microsoft.com/office/drawing/2014/main" id="{9293C13F-8A32-2745-984D-F11BFCF61F68}"/>
              </a:ext>
            </a:extLst>
          </p:cNvPr>
          <p:cNvSpPr>
            <a:spLocks noGrp="1"/>
          </p:cNvSpPr>
          <p:nvPr>
            <p:ph type="subTitle" idx="1"/>
          </p:nvPr>
        </p:nvSpPr>
        <p:spPr>
          <a:xfrm>
            <a:off x="484243" y="3711530"/>
            <a:ext cx="7543800" cy="3666880"/>
          </a:xfrm>
        </p:spPr>
        <p:txBody>
          <a:bodyPr/>
          <a:lstStyle/>
          <a:p>
            <a:pPr marL="285750" indent="-285750" algn="l">
              <a:buFont typeface="Arial" panose="020B0604020202020204" pitchFamily="34" charset="0"/>
              <a:buChar char="•"/>
            </a:pPr>
            <a:endParaRPr lang="en-US" sz="1800" dirty="0">
              <a:solidFill>
                <a:schemeClr val="tx2"/>
              </a:solidFill>
            </a:endParaRPr>
          </a:p>
          <a:p>
            <a:pPr marL="285750" indent="-285750" algn="l">
              <a:buFont typeface="Arial" panose="020B0604020202020204" pitchFamily="34" charset="0"/>
              <a:buChar char="•"/>
            </a:pPr>
            <a:r>
              <a:rPr lang="en-US" sz="1800" dirty="0">
                <a:solidFill>
                  <a:schemeClr val="tx2"/>
                </a:solidFill>
              </a:rPr>
              <a:t>Region with strong ecological interest</a:t>
            </a:r>
          </a:p>
          <a:p>
            <a:pPr marL="285750" indent="-285750" algn="l">
              <a:buFont typeface="Arial" panose="020B0604020202020204" pitchFamily="34" charset="0"/>
              <a:buChar char="•"/>
            </a:pPr>
            <a:r>
              <a:rPr lang="en-US" sz="1800" dirty="0">
                <a:solidFill>
                  <a:schemeClr val="tx2"/>
                </a:solidFill>
              </a:rPr>
              <a:t>Numerous archeological sites</a:t>
            </a:r>
          </a:p>
          <a:p>
            <a:pPr marL="285750" indent="-285750" algn="l">
              <a:buFont typeface="Arial" panose="020B0604020202020204" pitchFamily="34" charset="0"/>
              <a:buChar char="•"/>
            </a:pPr>
            <a:r>
              <a:rPr lang="en-US" sz="1800" dirty="0">
                <a:solidFill>
                  <a:schemeClr val="tx2"/>
                </a:solidFill>
              </a:rPr>
              <a:t>One of the largest estuaries in Northern Quebec</a:t>
            </a:r>
          </a:p>
          <a:p>
            <a:pPr marL="285750" indent="-285750" algn="l">
              <a:buFont typeface="Arial" panose="020B0604020202020204" pitchFamily="34" charset="0"/>
              <a:buChar char="•"/>
            </a:pPr>
            <a:r>
              <a:rPr lang="en-US" sz="1800" dirty="0">
                <a:solidFill>
                  <a:schemeClr val="tx2"/>
                </a:solidFill>
              </a:rPr>
              <a:t>Possibly the highest tides in the world</a:t>
            </a:r>
          </a:p>
          <a:p>
            <a:pPr marL="285750" indent="-285750" algn="l">
              <a:buFont typeface="Arial" panose="020B0604020202020204" pitchFamily="34" charset="0"/>
              <a:buChar char="•"/>
            </a:pPr>
            <a:r>
              <a:rPr lang="fr-FR" sz="1800" dirty="0">
                <a:solidFill>
                  <a:schemeClr val="tx2"/>
                </a:solidFill>
              </a:rPr>
              <a:t>14 species of marine mammals</a:t>
            </a:r>
          </a:p>
          <a:p>
            <a:pPr marL="285750" indent="-285750" algn="l">
              <a:buFont typeface="Arial" panose="020B0604020202020204" pitchFamily="34" charset="0"/>
              <a:buChar char="•"/>
            </a:pPr>
            <a:r>
              <a:rPr lang="en-US" sz="1800" dirty="0">
                <a:solidFill>
                  <a:schemeClr val="tx2"/>
                </a:solidFill>
              </a:rPr>
              <a:t>Aupaluk cannot be included within park                                                                    boundaries due to mining claims</a:t>
            </a:r>
            <a:endParaRPr lang="fr-FR" sz="1800" dirty="0">
              <a:solidFill>
                <a:schemeClr val="tx2"/>
              </a:solidFill>
            </a:endParaRPr>
          </a:p>
        </p:txBody>
      </p:sp>
      <p:pic>
        <p:nvPicPr>
          <p:cNvPr id="5" name="Image 4">
            <a:extLst>
              <a:ext uri="{FF2B5EF4-FFF2-40B4-BE49-F238E27FC236}">
                <a16:creationId xmlns="" xmlns:a16="http://schemas.microsoft.com/office/drawing/2014/main" id="{ABC95E71-34CA-704F-A27C-B395C073ED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562" b="13141"/>
          <a:stretch/>
        </p:blipFill>
        <p:spPr>
          <a:xfrm>
            <a:off x="4461" y="1"/>
            <a:ext cx="10062000" cy="2525441"/>
          </a:xfrm>
          <a:prstGeom prst="rect">
            <a:avLst/>
          </a:prstGeom>
        </p:spPr>
      </p:pic>
      <p:sp>
        <p:nvSpPr>
          <p:cNvPr id="6" name="Rectangle 5">
            <a:extLst>
              <a:ext uri="{FF2B5EF4-FFF2-40B4-BE49-F238E27FC236}">
                <a16:creationId xmlns="" xmlns:a16="http://schemas.microsoft.com/office/drawing/2014/main" id="{544AA792-5A77-5044-B8D8-83E7E2DE9533}"/>
              </a:ext>
            </a:extLst>
          </p:cNvPr>
          <p:cNvSpPr/>
          <p:nvPr/>
        </p:nvSpPr>
        <p:spPr>
          <a:xfrm rot="10800000">
            <a:off x="22461" y="2520228"/>
            <a:ext cx="10044000" cy="108000"/>
          </a:xfrm>
          <a:prstGeom prst="rect">
            <a:avLst/>
          </a:prstGeom>
          <a:gradFill flip="none" rotWithShape="1">
            <a:gsLst>
              <a:gs pos="0">
                <a:srgbClr val="5B6E81">
                  <a:alpha val="0"/>
                </a:srgbClr>
              </a:gs>
              <a:gs pos="50000">
                <a:srgbClr val="5B6E81">
                  <a:alpha val="50000"/>
                </a:srgbClr>
              </a:gs>
              <a:gs pos="100000">
                <a:srgbClr val="5B6E8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Rectangle 6">
            <a:extLst>
              <a:ext uri="{FF2B5EF4-FFF2-40B4-BE49-F238E27FC236}">
                <a16:creationId xmlns="" xmlns:a16="http://schemas.microsoft.com/office/drawing/2014/main" id="{4201B7AF-3DA1-D049-9DDD-911BBB1230ED}"/>
              </a:ext>
            </a:extLst>
          </p:cNvPr>
          <p:cNvSpPr/>
          <p:nvPr/>
        </p:nvSpPr>
        <p:spPr>
          <a:xfrm rot="5400000">
            <a:off x="-3797297" y="3796202"/>
            <a:ext cx="7772401" cy="180000"/>
          </a:xfrm>
          <a:prstGeom prst="rect">
            <a:avLst/>
          </a:prstGeom>
          <a:solidFill>
            <a:srgbClr val="5B6E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 name="ZoneTexte 7">
            <a:extLst>
              <a:ext uri="{FF2B5EF4-FFF2-40B4-BE49-F238E27FC236}">
                <a16:creationId xmlns="" xmlns:a16="http://schemas.microsoft.com/office/drawing/2014/main" id="{C14E7C51-5ABB-F442-BC33-0A299B499A34}"/>
              </a:ext>
            </a:extLst>
          </p:cNvPr>
          <p:cNvSpPr txBox="1"/>
          <p:nvPr/>
        </p:nvSpPr>
        <p:spPr>
          <a:xfrm>
            <a:off x="722787" y="3085523"/>
            <a:ext cx="8643348" cy="523220"/>
          </a:xfrm>
          <a:prstGeom prst="rect">
            <a:avLst/>
          </a:prstGeom>
          <a:noFill/>
        </p:spPr>
        <p:txBody>
          <a:bodyPr wrap="square" rtlCol="0">
            <a:spAutoFit/>
          </a:bodyPr>
          <a:lstStyle/>
          <a:p>
            <a:pPr algn="ctr" eaLnBrk="1" hangingPunct="1">
              <a:defRPr/>
            </a:pPr>
            <a:r>
              <a:rPr lang="fr-CA" sz="2800" b="1" dirty="0">
                <a:solidFill>
                  <a:schemeClr val="tx2"/>
                </a:solidFill>
              </a:rPr>
              <a:t>Baie-aux-Feuilles National Park Reserve</a:t>
            </a: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419" y="3711530"/>
            <a:ext cx="4317752" cy="3666880"/>
          </a:xfrm>
          <a:prstGeom prst="rect">
            <a:avLst/>
          </a:prstGeom>
          <a:ln>
            <a:noFill/>
          </a:ln>
          <a:effectLst>
            <a:softEdge rad="112500"/>
          </a:effectLst>
        </p:spPr>
      </p:pic>
    </p:spTree>
    <p:extLst>
      <p:ext uri="{BB962C8B-B14F-4D97-AF65-F5344CB8AC3E}">
        <p14:creationId xmlns:p14="http://schemas.microsoft.com/office/powerpoint/2010/main" val="2278755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 xmlns:a16="http://schemas.microsoft.com/office/drawing/2014/main" id="{9293C13F-8A32-2745-984D-F11BFCF61F68}"/>
              </a:ext>
            </a:extLst>
          </p:cNvPr>
          <p:cNvSpPr>
            <a:spLocks noGrp="1"/>
          </p:cNvSpPr>
          <p:nvPr>
            <p:ph type="subTitle" idx="1"/>
          </p:nvPr>
        </p:nvSpPr>
        <p:spPr>
          <a:xfrm>
            <a:off x="484242" y="3712755"/>
            <a:ext cx="7543800" cy="3238093"/>
          </a:xfrm>
        </p:spPr>
        <p:txBody>
          <a:bodyPr/>
          <a:lstStyle/>
          <a:p>
            <a:pPr marL="284400" indent="-284400" algn="l">
              <a:buFont typeface="Arial" panose="020B0604020202020204" pitchFamily="34" charset="0"/>
              <a:buChar char="•"/>
            </a:pPr>
            <a:r>
              <a:rPr lang="fr-FR" sz="2000" dirty="0">
                <a:solidFill>
                  <a:schemeClr val="tx2"/>
                </a:solidFill>
              </a:rPr>
              <a:t>Hopes Advance Project (Oceanic Iron Ore) </a:t>
            </a:r>
          </a:p>
          <a:p>
            <a:pPr marL="284400" indent="-284400" algn="l">
              <a:buFont typeface="Arial" panose="020B0604020202020204" pitchFamily="34" charset="0"/>
              <a:buChar char="•"/>
            </a:pPr>
            <a:r>
              <a:rPr lang="fr-FR" sz="2000" dirty="0">
                <a:solidFill>
                  <a:schemeClr val="tx2"/>
                </a:solidFill>
              </a:rPr>
              <a:t>3 open pit mines</a:t>
            </a:r>
          </a:p>
          <a:p>
            <a:pPr marL="284400" indent="-284400" algn="l">
              <a:buFont typeface="Arial" panose="020B0604020202020204" pitchFamily="34" charset="0"/>
              <a:buChar char="•"/>
            </a:pPr>
            <a:r>
              <a:rPr lang="fr-FR" sz="2000" dirty="0">
                <a:solidFill>
                  <a:schemeClr val="tx2"/>
                </a:solidFill>
              </a:rPr>
              <a:t>Located 25 km from the village</a:t>
            </a:r>
          </a:p>
          <a:p>
            <a:pPr marL="284400" indent="-284400" algn="l">
              <a:buFont typeface="Arial" panose="020B0604020202020204" pitchFamily="34" charset="0"/>
              <a:buChar char="•"/>
            </a:pPr>
            <a:r>
              <a:rPr lang="fr-FR" sz="2000" dirty="0">
                <a:solidFill>
                  <a:schemeClr val="tx2"/>
                </a:solidFill>
              </a:rPr>
              <a:t>Deep sea port</a:t>
            </a:r>
          </a:p>
          <a:p>
            <a:pPr marL="284400" indent="-284400" algn="l">
              <a:buFont typeface="Arial" panose="020B0604020202020204" pitchFamily="34" charset="0"/>
              <a:buChar char="•"/>
            </a:pPr>
            <a:r>
              <a:rPr lang="fr-CA" sz="2000" dirty="0">
                <a:solidFill>
                  <a:schemeClr val="tx2"/>
                </a:solidFill>
              </a:rPr>
              <a:t>Working camp</a:t>
            </a:r>
          </a:p>
          <a:p>
            <a:pPr marL="284400" indent="-284400" algn="l">
              <a:buFont typeface="Arial" panose="020B0604020202020204" pitchFamily="34" charset="0"/>
              <a:buChar char="•"/>
            </a:pPr>
            <a:r>
              <a:rPr lang="en-US" sz="2000" dirty="0">
                <a:solidFill>
                  <a:schemeClr val="tx2"/>
                </a:solidFill>
              </a:rPr>
              <a:t>Power China International and Sinosteel</a:t>
            </a:r>
            <a:endParaRPr lang="fr-CA" sz="2000" dirty="0">
              <a:solidFill>
                <a:schemeClr val="tx2"/>
              </a:solidFill>
            </a:endParaRPr>
          </a:p>
        </p:txBody>
      </p:sp>
      <p:pic>
        <p:nvPicPr>
          <p:cNvPr id="5" name="Image 4">
            <a:extLst>
              <a:ext uri="{FF2B5EF4-FFF2-40B4-BE49-F238E27FC236}">
                <a16:creationId xmlns="" xmlns:a16="http://schemas.microsoft.com/office/drawing/2014/main" id="{ABC95E71-34CA-704F-A27C-B395C073ED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562" b="13141"/>
          <a:stretch/>
        </p:blipFill>
        <p:spPr>
          <a:xfrm>
            <a:off x="4461" y="1"/>
            <a:ext cx="10062000" cy="2525441"/>
          </a:xfrm>
          <a:prstGeom prst="rect">
            <a:avLst/>
          </a:prstGeom>
        </p:spPr>
      </p:pic>
      <p:sp>
        <p:nvSpPr>
          <p:cNvPr id="6" name="Rectangle 5">
            <a:extLst>
              <a:ext uri="{FF2B5EF4-FFF2-40B4-BE49-F238E27FC236}">
                <a16:creationId xmlns="" xmlns:a16="http://schemas.microsoft.com/office/drawing/2014/main" id="{544AA792-5A77-5044-B8D8-83E7E2DE9533}"/>
              </a:ext>
            </a:extLst>
          </p:cNvPr>
          <p:cNvSpPr/>
          <p:nvPr/>
        </p:nvSpPr>
        <p:spPr>
          <a:xfrm rot="10800000">
            <a:off x="22461" y="2520228"/>
            <a:ext cx="10044000" cy="108000"/>
          </a:xfrm>
          <a:prstGeom prst="rect">
            <a:avLst/>
          </a:prstGeom>
          <a:gradFill flip="none" rotWithShape="1">
            <a:gsLst>
              <a:gs pos="0">
                <a:srgbClr val="5B6E81">
                  <a:alpha val="0"/>
                </a:srgbClr>
              </a:gs>
              <a:gs pos="50000">
                <a:srgbClr val="5B6E81">
                  <a:alpha val="50000"/>
                </a:srgbClr>
              </a:gs>
              <a:gs pos="100000">
                <a:srgbClr val="5B6E8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Rectangle 6">
            <a:extLst>
              <a:ext uri="{FF2B5EF4-FFF2-40B4-BE49-F238E27FC236}">
                <a16:creationId xmlns="" xmlns:a16="http://schemas.microsoft.com/office/drawing/2014/main" id="{4201B7AF-3DA1-D049-9DDD-911BBB1230ED}"/>
              </a:ext>
            </a:extLst>
          </p:cNvPr>
          <p:cNvSpPr/>
          <p:nvPr/>
        </p:nvSpPr>
        <p:spPr>
          <a:xfrm rot="5400000">
            <a:off x="-3797297" y="3796202"/>
            <a:ext cx="7772401" cy="180000"/>
          </a:xfrm>
          <a:prstGeom prst="rect">
            <a:avLst/>
          </a:prstGeom>
          <a:solidFill>
            <a:srgbClr val="5B6E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 name="ZoneTexte 7">
            <a:extLst>
              <a:ext uri="{FF2B5EF4-FFF2-40B4-BE49-F238E27FC236}">
                <a16:creationId xmlns="" xmlns:a16="http://schemas.microsoft.com/office/drawing/2014/main" id="{C14E7C51-5ABB-F442-BC33-0A299B499A34}"/>
              </a:ext>
            </a:extLst>
          </p:cNvPr>
          <p:cNvSpPr txBox="1"/>
          <p:nvPr/>
        </p:nvSpPr>
        <p:spPr>
          <a:xfrm>
            <a:off x="707526" y="2881758"/>
            <a:ext cx="8643348" cy="830997"/>
          </a:xfrm>
          <a:prstGeom prst="rect">
            <a:avLst/>
          </a:prstGeom>
          <a:noFill/>
        </p:spPr>
        <p:txBody>
          <a:bodyPr wrap="square" rtlCol="0">
            <a:spAutoFit/>
          </a:bodyPr>
          <a:lstStyle/>
          <a:p>
            <a:pPr algn="ctr" eaLnBrk="1" hangingPunct="1">
              <a:defRPr/>
            </a:pPr>
            <a:r>
              <a:rPr lang="fr-CA" sz="2800" b="1" dirty="0">
                <a:solidFill>
                  <a:schemeClr val="tx2"/>
                </a:solidFill>
              </a:rPr>
              <a:t>Mining Projects in Exploration Phase</a:t>
            </a:r>
          </a:p>
          <a:p>
            <a:pPr algn="ctr" eaLnBrk="1" hangingPunct="1">
              <a:defRPr/>
            </a:pPr>
            <a:endParaRPr lang="fr-FR" altLang="fr-FR" sz="2000" dirty="0">
              <a:solidFill>
                <a:schemeClr val="tx2"/>
              </a:solidFill>
            </a:endParaRP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9495" y="3711802"/>
            <a:ext cx="4320001" cy="3240000"/>
          </a:xfrm>
          <a:prstGeom prst="rect">
            <a:avLst/>
          </a:prstGeom>
          <a:ln>
            <a:noFill/>
          </a:ln>
          <a:effectLst>
            <a:softEdge rad="112500"/>
          </a:effectLst>
        </p:spPr>
      </p:pic>
    </p:spTree>
    <p:extLst>
      <p:ext uri="{BB962C8B-B14F-4D97-AF65-F5344CB8AC3E}">
        <p14:creationId xmlns:p14="http://schemas.microsoft.com/office/powerpoint/2010/main" val="2958561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 xmlns:a16="http://schemas.microsoft.com/office/drawing/2014/main" id="{9293C13F-8A32-2745-984D-F11BFCF61F68}"/>
              </a:ext>
            </a:extLst>
          </p:cNvPr>
          <p:cNvSpPr>
            <a:spLocks noGrp="1"/>
          </p:cNvSpPr>
          <p:nvPr>
            <p:ph type="subTitle" idx="1"/>
          </p:nvPr>
        </p:nvSpPr>
        <p:spPr>
          <a:xfrm>
            <a:off x="495928" y="3712754"/>
            <a:ext cx="4669277" cy="3777975"/>
          </a:xfrm>
        </p:spPr>
        <p:txBody>
          <a:bodyPr/>
          <a:lstStyle/>
          <a:p>
            <a:pPr algn="l"/>
            <a:r>
              <a:rPr lang="en-US" sz="1600" dirty="0">
                <a:solidFill>
                  <a:schemeClr val="tx2"/>
                </a:solidFill>
              </a:rPr>
              <a:t>“They’re gonna ruin the land and make a big mess in our land for the animals, not just animals but people too.” (Bobby, 2017)</a:t>
            </a:r>
          </a:p>
          <a:p>
            <a:pPr algn="l"/>
            <a:endParaRPr lang="en-US" sz="1200" dirty="0">
              <a:solidFill>
                <a:schemeClr val="tx2"/>
              </a:solidFill>
            </a:endParaRPr>
          </a:p>
          <a:p>
            <a:pPr algn="l"/>
            <a:r>
              <a:rPr lang="en-US" sz="1600" dirty="0">
                <a:solidFill>
                  <a:schemeClr val="tx2"/>
                </a:solidFill>
              </a:rPr>
              <a:t>“Sometimes we have no food and we get food from caribous, from fishing, from seal hunting, all of that. Once we’ll have mining, will it even affect the animals? Like, will they keep coming back? I still want the animals to come so that we can eat.” (Robbie, 2017)</a:t>
            </a:r>
          </a:p>
          <a:p>
            <a:pPr algn="l"/>
            <a:endParaRPr lang="en-US" sz="1200" dirty="0">
              <a:solidFill>
                <a:schemeClr val="tx2"/>
              </a:solidFill>
            </a:endParaRPr>
          </a:p>
          <a:p>
            <a:pPr algn="l"/>
            <a:r>
              <a:rPr lang="en-US" sz="1600" dirty="0">
                <a:solidFill>
                  <a:schemeClr val="tx2"/>
                </a:solidFill>
              </a:rPr>
              <a:t>“We would be giving the whole world to us but we would be paid for loosing part of ourselves.”                    (Mina, 2017)</a:t>
            </a:r>
          </a:p>
        </p:txBody>
      </p:sp>
      <p:pic>
        <p:nvPicPr>
          <p:cNvPr id="5" name="Image 4">
            <a:extLst>
              <a:ext uri="{FF2B5EF4-FFF2-40B4-BE49-F238E27FC236}">
                <a16:creationId xmlns="" xmlns:a16="http://schemas.microsoft.com/office/drawing/2014/main" id="{ABC95E71-34CA-704F-A27C-B395C073ED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562" b="13141"/>
          <a:stretch/>
        </p:blipFill>
        <p:spPr>
          <a:xfrm>
            <a:off x="4461" y="1"/>
            <a:ext cx="10062000" cy="2525441"/>
          </a:xfrm>
          <a:prstGeom prst="rect">
            <a:avLst/>
          </a:prstGeom>
        </p:spPr>
      </p:pic>
      <p:sp>
        <p:nvSpPr>
          <p:cNvPr id="6" name="Rectangle 5">
            <a:extLst>
              <a:ext uri="{FF2B5EF4-FFF2-40B4-BE49-F238E27FC236}">
                <a16:creationId xmlns="" xmlns:a16="http://schemas.microsoft.com/office/drawing/2014/main" id="{544AA792-5A77-5044-B8D8-83E7E2DE9533}"/>
              </a:ext>
            </a:extLst>
          </p:cNvPr>
          <p:cNvSpPr/>
          <p:nvPr/>
        </p:nvSpPr>
        <p:spPr>
          <a:xfrm rot="10800000">
            <a:off x="22461" y="2520228"/>
            <a:ext cx="10044000" cy="108000"/>
          </a:xfrm>
          <a:prstGeom prst="rect">
            <a:avLst/>
          </a:prstGeom>
          <a:gradFill flip="none" rotWithShape="1">
            <a:gsLst>
              <a:gs pos="0">
                <a:srgbClr val="5B6E81">
                  <a:alpha val="0"/>
                </a:srgbClr>
              </a:gs>
              <a:gs pos="50000">
                <a:srgbClr val="5B6E81">
                  <a:alpha val="50000"/>
                </a:srgbClr>
              </a:gs>
              <a:gs pos="100000">
                <a:srgbClr val="5B6E8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Rectangle 6">
            <a:extLst>
              <a:ext uri="{FF2B5EF4-FFF2-40B4-BE49-F238E27FC236}">
                <a16:creationId xmlns="" xmlns:a16="http://schemas.microsoft.com/office/drawing/2014/main" id="{4201B7AF-3DA1-D049-9DDD-911BBB1230ED}"/>
              </a:ext>
            </a:extLst>
          </p:cNvPr>
          <p:cNvSpPr/>
          <p:nvPr/>
        </p:nvSpPr>
        <p:spPr>
          <a:xfrm rot="5400000">
            <a:off x="-3797297" y="3796202"/>
            <a:ext cx="7772401" cy="180000"/>
          </a:xfrm>
          <a:prstGeom prst="rect">
            <a:avLst/>
          </a:prstGeom>
          <a:solidFill>
            <a:srgbClr val="5B6E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 name="ZoneTexte 7">
            <a:extLst>
              <a:ext uri="{FF2B5EF4-FFF2-40B4-BE49-F238E27FC236}">
                <a16:creationId xmlns="" xmlns:a16="http://schemas.microsoft.com/office/drawing/2014/main" id="{C14E7C51-5ABB-F442-BC33-0A299B499A34}"/>
              </a:ext>
            </a:extLst>
          </p:cNvPr>
          <p:cNvSpPr txBox="1"/>
          <p:nvPr/>
        </p:nvSpPr>
        <p:spPr>
          <a:xfrm>
            <a:off x="707526" y="2881758"/>
            <a:ext cx="8643348" cy="830997"/>
          </a:xfrm>
          <a:prstGeom prst="rect">
            <a:avLst/>
          </a:prstGeom>
          <a:noFill/>
        </p:spPr>
        <p:txBody>
          <a:bodyPr wrap="square" rtlCol="0">
            <a:spAutoFit/>
          </a:bodyPr>
          <a:lstStyle/>
          <a:p>
            <a:pPr algn="ctr" eaLnBrk="1" hangingPunct="1">
              <a:defRPr/>
            </a:pPr>
            <a:r>
              <a:rPr lang="fr-CA" sz="2800" b="1" dirty="0">
                <a:solidFill>
                  <a:schemeClr val="tx2"/>
                </a:solidFill>
              </a:rPr>
              <a:t>Anticipated impacts of the Hope Advance Project</a:t>
            </a:r>
          </a:p>
          <a:p>
            <a:pPr algn="ctr" eaLnBrk="1" hangingPunct="1">
              <a:defRPr/>
            </a:pPr>
            <a:endParaRPr lang="fr-FR" altLang="fr-FR" sz="2000" dirty="0">
              <a:solidFill>
                <a:schemeClr val="tx2"/>
              </a:solidFill>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2229" y="3712754"/>
            <a:ext cx="4320000" cy="3240000"/>
          </a:xfrm>
          <a:prstGeom prst="rect">
            <a:avLst/>
          </a:prstGeom>
          <a:ln>
            <a:noFill/>
          </a:ln>
          <a:effectLst>
            <a:softEdge rad="112500"/>
          </a:effectLst>
        </p:spPr>
      </p:pic>
    </p:spTree>
    <p:extLst>
      <p:ext uri="{BB962C8B-B14F-4D97-AF65-F5344CB8AC3E}">
        <p14:creationId xmlns:p14="http://schemas.microsoft.com/office/powerpoint/2010/main" val="4264664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 xmlns:a16="http://schemas.microsoft.com/office/drawing/2014/main" id="{9293C13F-8A32-2745-984D-F11BFCF61F68}"/>
              </a:ext>
            </a:extLst>
          </p:cNvPr>
          <p:cNvSpPr>
            <a:spLocks noGrp="1"/>
          </p:cNvSpPr>
          <p:nvPr>
            <p:ph type="subTitle" idx="1"/>
          </p:nvPr>
        </p:nvSpPr>
        <p:spPr>
          <a:xfrm>
            <a:off x="390176" y="3712755"/>
            <a:ext cx="4883285" cy="3810658"/>
          </a:xfrm>
        </p:spPr>
        <p:txBody>
          <a:bodyPr/>
          <a:lstStyle/>
          <a:p>
            <a:pPr algn="l"/>
            <a:r>
              <a:rPr lang="en-US" sz="1600" dirty="0">
                <a:solidFill>
                  <a:schemeClr val="tx2"/>
                </a:solidFill>
              </a:rPr>
              <a:t>“People would be fed every day. Because people ran out of food right away after they receive pay check, the food doesn’t last long. Mining is gonna have people being fed everyday.” (Elisapi, 2017)</a:t>
            </a:r>
          </a:p>
          <a:p>
            <a:pPr algn="l"/>
            <a:endParaRPr lang="en-US" sz="1200" dirty="0">
              <a:solidFill>
                <a:schemeClr val="tx2"/>
              </a:solidFill>
            </a:endParaRPr>
          </a:p>
          <a:p>
            <a:pPr algn="l"/>
            <a:r>
              <a:rPr lang="en-US" sz="1600" dirty="0">
                <a:solidFill>
                  <a:schemeClr val="tx2"/>
                </a:solidFill>
              </a:rPr>
              <a:t>“I want to know, if the mining comes, are they gonna help the town? Like, we have very expensive food at the coop and we only have one transportation only, the airport. Are they gonna be able to help us to get more stuff we need?” (Rhoda, 2017)</a:t>
            </a:r>
          </a:p>
          <a:p>
            <a:pPr algn="l"/>
            <a:endParaRPr lang="en-US" sz="1200" dirty="0">
              <a:solidFill>
                <a:schemeClr val="tx2"/>
              </a:solidFill>
            </a:endParaRPr>
          </a:p>
          <a:p>
            <a:pPr algn="l"/>
            <a:r>
              <a:rPr lang="en-US" sz="1600" dirty="0">
                <a:solidFill>
                  <a:schemeClr val="tx2"/>
                </a:solidFill>
              </a:rPr>
              <a:t>“If they start a mine, I will just work with them, but I don’t want them to mine…” (Dereck, 2017)</a:t>
            </a:r>
          </a:p>
          <a:p>
            <a:pPr algn="l"/>
            <a:endParaRPr lang="en-US" sz="1800" dirty="0">
              <a:solidFill>
                <a:schemeClr val="tx2"/>
              </a:solidFill>
            </a:endParaRPr>
          </a:p>
        </p:txBody>
      </p:sp>
      <p:pic>
        <p:nvPicPr>
          <p:cNvPr id="5" name="Image 4">
            <a:extLst>
              <a:ext uri="{FF2B5EF4-FFF2-40B4-BE49-F238E27FC236}">
                <a16:creationId xmlns="" xmlns:a16="http://schemas.microsoft.com/office/drawing/2014/main" id="{ABC95E71-34CA-704F-A27C-B395C073ED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562" b="13141"/>
          <a:stretch/>
        </p:blipFill>
        <p:spPr>
          <a:xfrm>
            <a:off x="4461" y="1"/>
            <a:ext cx="10062000" cy="2525441"/>
          </a:xfrm>
          <a:prstGeom prst="rect">
            <a:avLst/>
          </a:prstGeom>
        </p:spPr>
      </p:pic>
      <p:sp>
        <p:nvSpPr>
          <p:cNvPr id="6" name="Rectangle 5">
            <a:extLst>
              <a:ext uri="{FF2B5EF4-FFF2-40B4-BE49-F238E27FC236}">
                <a16:creationId xmlns="" xmlns:a16="http://schemas.microsoft.com/office/drawing/2014/main" id="{544AA792-5A77-5044-B8D8-83E7E2DE9533}"/>
              </a:ext>
            </a:extLst>
          </p:cNvPr>
          <p:cNvSpPr/>
          <p:nvPr/>
        </p:nvSpPr>
        <p:spPr>
          <a:xfrm rot="10800000">
            <a:off x="22461" y="2520228"/>
            <a:ext cx="10044000" cy="108000"/>
          </a:xfrm>
          <a:prstGeom prst="rect">
            <a:avLst/>
          </a:prstGeom>
          <a:gradFill flip="none" rotWithShape="1">
            <a:gsLst>
              <a:gs pos="0">
                <a:srgbClr val="5B6E81">
                  <a:alpha val="0"/>
                </a:srgbClr>
              </a:gs>
              <a:gs pos="50000">
                <a:srgbClr val="5B6E81">
                  <a:alpha val="50000"/>
                </a:srgbClr>
              </a:gs>
              <a:gs pos="100000">
                <a:srgbClr val="5B6E8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Rectangle 6">
            <a:extLst>
              <a:ext uri="{FF2B5EF4-FFF2-40B4-BE49-F238E27FC236}">
                <a16:creationId xmlns="" xmlns:a16="http://schemas.microsoft.com/office/drawing/2014/main" id="{4201B7AF-3DA1-D049-9DDD-911BBB1230ED}"/>
              </a:ext>
            </a:extLst>
          </p:cNvPr>
          <p:cNvSpPr/>
          <p:nvPr/>
        </p:nvSpPr>
        <p:spPr>
          <a:xfrm rot="5400000">
            <a:off x="-3797297" y="3796202"/>
            <a:ext cx="7772401" cy="180000"/>
          </a:xfrm>
          <a:prstGeom prst="rect">
            <a:avLst/>
          </a:prstGeom>
          <a:solidFill>
            <a:srgbClr val="5B6E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 name="ZoneTexte 7">
            <a:extLst>
              <a:ext uri="{FF2B5EF4-FFF2-40B4-BE49-F238E27FC236}">
                <a16:creationId xmlns="" xmlns:a16="http://schemas.microsoft.com/office/drawing/2014/main" id="{C14E7C51-5ABB-F442-BC33-0A299B499A34}"/>
              </a:ext>
            </a:extLst>
          </p:cNvPr>
          <p:cNvSpPr txBox="1"/>
          <p:nvPr/>
        </p:nvSpPr>
        <p:spPr>
          <a:xfrm>
            <a:off x="707526" y="2881758"/>
            <a:ext cx="8643348" cy="830997"/>
          </a:xfrm>
          <a:prstGeom prst="rect">
            <a:avLst/>
          </a:prstGeom>
          <a:noFill/>
        </p:spPr>
        <p:txBody>
          <a:bodyPr wrap="square" rtlCol="0">
            <a:spAutoFit/>
          </a:bodyPr>
          <a:lstStyle/>
          <a:p>
            <a:pPr algn="ctr" eaLnBrk="1" hangingPunct="1">
              <a:defRPr/>
            </a:pPr>
            <a:r>
              <a:rPr lang="fr-CA" sz="2800" b="1" dirty="0">
                <a:solidFill>
                  <a:schemeClr val="tx2"/>
                </a:solidFill>
              </a:rPr>
              <a:t>Anticipated Benefits</a:t>
            </a:r>
          </a:p>
          <a:p>
            <a:pPr algn="ctr" eaLnBrk="1" hangingPunct="1">
              <a:defRPr/>
            </a:pPr>
            <a:endParaRPr lang="fr-FR" altLang="fr-FR" sz="2000" dirty="0">
              <a:solidFill>
                <a:schemeClr val="tx2"/>
              </a:solidFill>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4733" y="3712755"/>
            <a:ext cx="4368000" cy="3276000"/>
          </a:xfrm>
          <a:prstGeom prst="rect">
            <a:avLst/>
          </a:prstGeom>
          <a:ln>
            <a:noFill/>
          </a:ln>
          <a:effectLst>
            <a:softEdge rad="112500"/>
          </a:effectLst>
        </p:spPr>
      </p:pic>
    </p:spTree>
    <p:extLst>
      <p:ext uri="{BB962C8B-B14F-4D97-AF65-F5344CB8AC3E}">
        <p14:creationId xmlns:p14="http://schemas.microsoft.com/office/powerpoint/2010/main" val="161794107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8FDA8B6D9FCB429215B5ED0B68415A" ma:contentTypeVersion="10" ma:contentTypeDescription="Crée un document." ma:contentTypeScope="" ma:versionID="5107da7dad5c1fbdfcc057facc7668ed">
  <xsd:schema xmlns:xsd="http://www.w3.org/2001/XMLSchema" xmlns:xs="http://www.w3.org/2001/XMLSchema" xmlns:p="http://schemas.microsoft.com/office/2006/metadata/properties" xmlns:ns2="292037e9-72b9-4b57-b179-ab195fd2f59b" xmlns:ns3="83f43392-63c1-426d-9eda-b0b26bc880b6" targetNamespace="http://schemas.microsoft.com/office/2006/metadata/properties" ma:root="true" ma:fieldsID="dd2366ad042f74b7c0a4ddc96f6305b5" ns2:_="" ns3:_="">
    <xsd:import namespace="292037e9-72b9-4b57-b179-ab195fd2f59b"/>
    <xsd:import namespace="83f43392-63c1-426d-9eda-b0b26bc880b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037e9-72b9-4b57-b179-ab195fd2f5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f43392-63c1-426d-9eda-b0b26bc880b6"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26F695-F454-4D24-8CA4-B8D8E150C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037e9-72b9-4b57-b179-ab195fd2f59b"/>
    <ds:schemaRef ds:uri="83f43392-63c1-426d-9eda-b0b26bc880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2E341A-B9EC-4CAB-B2E2-9355F07DF63A}">
  <ds:schemaRefs>
    <ds:schemaRef ds:uri="292037e9-72b9-4b57-b179-ab195fd2f59b"/>
    <ds:schemaRef ds:uri="http://schemas.openxmlformats.org/package/2006/metadata/core-properties"/>
    <ds:schemaRef ds:uri="http://schemas.microsoft.com/office/infopath/2007/PartnerControls"/>
    <ds:schemaRef ds:uri="83f43392-63c1-426d-9eda-b0b26bc880b6"/>
    <ds:schemaRef ds:uri="http://purl.org/dc/terms/"/>
    <ds:schemaRef ds:uri="http://purl.org/dc/dcmitype/"/>
    <ds:schemaRef ds:uri="http://schemas.microsoft.com/office/2006/metadata/properties"/>
    <ds:schemaRef ds:uri="http://purl.org/dc/elements/1.1/"/>
    <ds:schemaRef ds:uri="http://www.w3.org/XML/1998/namespace"/>
    <ds:schemaRef ds:uri="http://schemas.microsoft.com/office/2006/documentManagement/types"/>
  </ds:schemaRefs>
</ds:datastoreItem>
</file>

<file path=customXml/itemProps3.xml><?xml version="1.0" encoding="utf-8"?>
<ds:datastoreItem xmlns:ds="http://schemas.openxmlformats.org/officeDocument/2006/customXml" ds:itemID="{275036B3-0725-4E3D-BD12-6845118969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15290</TotalTime>
  <Words>1022</Words>
  <Application>Microsoft Office PowerPoint</Application>
  <PresentationFormat>Personnalisé</PresentationFormat>
  <Paragraphs>135</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Avenir Next</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Audrey Therrien</dc:creator>
  <cp:lastModifiedBy>Julie Fortin</cp:lastModifiedBy>
  <cp:revision>904</cp:revision>
  <cp:lastPrinted>2017-09-25T01:38:14Z</cp:lastPrinted>
  <dcterms:created xsi:type="dcterms:W3CDTF">2014-11-12T17:14:50Z</dcterms:created>
  <dcterms:modified xsi:type="dcterms:W3CDTF">2021-04-26T20:00:00Z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0x010100408FDA8B6D9FCB429215B5ED0B68415A</vt:lpwstr>
  </property>
</Properties>
</file>