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256" r:id="rId3"/>
    <p:sldId id="257" r:id="rId4"/>
    <p:sldId id="272" r:id="rId5"/>
    <p:sldId id="263" r:id="rId6"/>
    <p:sldId id="271" r:id="rId7"/>
    <p:sldId id="273" r:id="rId8"/>
    <p:sldId id="342" r:id="rId9"/>
    <p:sldId id="288" r:id="rId10"/>
    <p:sldId id="264" r:id="rId11"/>
    <p:sldId id="265" r:id="rId12"/>
    <p:sldId id="266" r:id="rId13"/>
    <p:sldId id="267" r:id="rId14"/>
    <p:sldId id="270" r:id="rId15"/>
    <p:sldId id="289" r:id="rId16"/>
  </p:sldIdLst>
  <p:sldSz cx="10058400" cy="7772400"/>
  <p:notesSz cx="9144000" cy="6858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en Everett" initials="KE" lastIdx="3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93" autoAdjust="0"/>
    <p:restoredTop sz="90688" autoAdjust="0"/>
  </p:normalViewPr>
  <p:slideViewPr>
    <p:cSldViewPr snapToGrid="0">
      <p:cViewPr varScale="1">
        <p:scale>
          <a:sx n="53" d="100"/>
          <a:sy n="53" d="100"/>
        </p:scale>
        <p:origin x="1712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DFBCAB25-4A2C-3049-B324-A475C27FD2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2EBFCDB-CF93-074C-820B-3E3F62FDA97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744EF68-3EBB-F54F-9D77-267B73066270}" type="datetimeFigureOut">
              <a:rPr lang="fr-CA"/>
              <a:pPr>
                <a:defRPr/>
              </a:pPr>
              <a:t>2021-05-02</a:t>
            </a:fld>
            <a:endParaRPr lang="fr-CA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9C0076C0-3B92-3E4B-9F85-D9AE170AAF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074988" y="857250"/>
            <a:ext cx="299402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CA" noProof="0"/>
          </a:p>
        </p:txBody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05502837-6F1F-044C-A36D-D50944E1B6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CA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FE89139-4473-D241-BABB-5EAA9DEA02D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F6AC5D5-6045-B846-9AFB-C16595BA8D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A9A6355C-D444-104E-96AC-13C0D676F888}" type="slidenum">
              <a:rPr lang="fr-CA" altLang="en-US"/>
              <a:pPr>
                <a:defRPr/>
              </a:pPr>
              <a:t>‹N°›</a:t>
            </a:fld>
            <a:endParaRPr lang="fr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Espace réservé de l'image des diapositives 1">
            <a:extLst>
              <a:ext uri="{FF2B5EF4-FFF2-40B4-BE49-F238E27FC236}">
                <a16:creationId xmlns:a16="http://schemas.microsoft.com/office/drawing/2014/main" id="{5C931575-0C50-4744-B3BB-08F38BFD04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1CCF410-8B86-1D42-A427-212364C931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CA" dirty="0"/>
          </a:p>
        </p:txBody>
      </p:sp>
      <p:sp>
        <p:nvSpPr>
          <p:cNvPr id="15363" name="Espace réservé du numéro de diapositive 3">
            <a:extLst>
              <a:ext uri="{FF2B5EF4-FFF2-40B4-BE49-F238E27FC236}">
                <a16:creationId xmlns:a16="http://schemas.microsoft.com/office/drawing/2014/main" id="{8B349B79-BF00-7E42-89D7-BF30B6151B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700AA1B-2961-9C45-A1E7-A44AFAB759D6}" type="slidenum">
              <a:rPr lang="fr-CA" altLang="fr-FR"/>
              <a:pPr/>
              <a:t>1</a:t>
            </a:fld>
            <a:endParaRPr lang="fr-CA" alt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Espace réservé de l'image des diapositives 1">
            <a:extLst>
              <a:ext uri="{FF2B5EF4-FFF2-40B4-BE49-F238E27FC236}">
                <a16:creationId xmlns:a16="http://schemas.microsoft.com/office/drawing/2014/main" id="{6D102861-8A6E-8A45-90E8-40C1DB5E53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Espace réservé des notes 2">
            <a:extLst>
              <a:ext uri="{FF2B5EF4-FFF2-40B4-BE49-F238E27FC236}">
                <a16:creationId xmlns:a16="http://schemas.microsoft.com/office/drawing/2014/main" id="{BC349990-E6E2-9148-AB43-89E55B5A48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/>
          </a:p>
        </p:txBody>
      </p:sp>
      <p:sp>
        <p:nvSpPr>
          <p:cNvPr id="27651" name="Espace réservé du numéro de diapositive 3">
            <a:extLst>
              <a:ext uri="{FF2B5EF4-FFF2-40B4-BE49-F238E27FC236}">
                <a16:creationId xmlns:a16="http://schemas.microsoft.com/office/drawing/2014/main" id="{3501946E-BAB1-354E-86D8-940C6881D0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6CEC28D-A673-BD46-963B-6B101C617B8D}" type="slidenum">
              <a:rPr lang="fr-CA" altLang="fr-FR"/>
              <a:pPr/>
              <a:t>12</a:t>
            </a:fld>
            <a:endParaRPr lang="fr-CA" alt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ce réservé de l'image des diapositives 1">
            <a:extLst>
              <a:ext uri="{FF2B5EF4-FFF2-40B4-BE49-F238E27FC236}">
                <a16:creationId xmlns:a16="http://schemas.microsoft.com/office/drawing/2014/main" id="{FBB7FB17-F841-4C4A-BB25-FE7F8F93BF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Espace réservé des notes 2">
            <a:extLst>
              <a:ext uri="{FF2B5EF4-FFF2-40B4-BE49-F238E27FC236}">
                <a16:creationId xmlns:a16="http://schemas.microsoft.com/office/drawing/2014/main" id="{15748B05-35B1-F64D-A0CC-71EDFF6D54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 dirty="0"/>
          </a:p>
        </p:txBody>
      </p:sp>
      <p:sp>
        <p:nvSpPr>
          <p:cNvPr id="29699" name="Espace réservé du numéro de diapositive 3">
            <a:extLst>
              <a:ext uri="{FF2B5EF4-FFF2-40B4-BE49-F238E27FC236}">
                <a16:creationId xmlns:a16="http://schemas.microsoft.com/office/drawing/2014/main" id="{C8C47C5F-FBB4-ED4D-B973-7466FD57C3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4154E7D-D4CA-7B4A-9D9C-C2654E870591}" type="slidenum">
              <a:rPr lang="fr-CA" altLang="fr-FR"/>
              <a:pPr/>
              <a:t>13</a:t>
            </a:fld>
            <a:endParaRPr lang="fr-CA" alt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ce réservé de l'image des diapositives 1">
            <a:extLst>
              <a:ext uri="{FF2B5EF4-FFF2-40B4-BE49-F238E27FC236}">
                <a16:creationId xmlns:a16="http://schemas.microsoft.com/office/drawing/2014/main" id="{FBB7FB17-F841-4C4A-BB25-FE7F8F93BF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Espace réservé des notes 2">
            <a:extLst>
              <a:ext uri="{FF2B5EF4-FFF2-40B4-BE49-F238E27FC236}">
                <a16:creationId xmlns:a16="http://schemas.microsoft.com/office/drawing/2014/main" id="{15748B05-35B1-F64D-A0CC-71EDFF6D54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 dirty="0"/>
          </a:p>
        </p:txBody>
      </p:sp>
      <p:sp>
        <p:nvSpPr>
          <p:cNvPr id="29699" name="Espace réservé du numéro de diapositive 3">
            <a:extLst>
              <a:ext uri="{FF2B5EF4-FFF2-40B4-BE49-F238E27FC236}">
                <a16:creationId xmlns:a16="http://schemas.microsoft.com/office/drawing/2014/main" id="{C8C47C5F-FBB4-ED4D-B973-7466FD57C3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4154E7D-D4CA-7B4A-9D9C-C2654E870591}" type="slidenum">
              <a:rPr lang="fr-CA" altLang="fr-FR"/>
              <a:pPr/>
              <a:t>14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467470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A6355C-D444-104E-96AC-13C0D676F888}" type="slidenum">
              <a:rPr lang="fr-CA" altLang="en-US" smtClean="0"/>
              <a:pPr>
                <a:defRPr/>
              </a:pPr>
              <a:t>2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1547616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ce réservé de l'image des diapositives 1">
            <a:extLst>
              <a:ext uri="{FF2B5EF4-FFF2-40B4-BE49-F238E27FC236}">
                <a16:creationId xmlns:a16="http://schemas.microsoft.com/office/drawing/2014/main" id="{8E8F2E8B-C339-49F5-9AEE-A66508A7EC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Espace réservé des notes 2">
            <a:extLst>
              <a:ext uri="{FF2B5EF4-FFF2-40B4-BE49-F238E27FC236}">
                <a16:creationId xmlns:a16="http://schemas.microsoft.com/office/drawing/2014/main" id="{72C470DA-2C89-4147-A730-06AA6DD3C9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004888"/>
            <a:endParaRPr lang="fr-CA" altLang="fr-FR" dirty="0"/>
          </a:p>
        </p:txBody>
      </p:sp>
      <p:sp>
        <p:nvSpPr>
          <p:cNvPr id="7172" name="Espace réservé du numéro de diapositive 3">
            <a:extLst>
              <a:ext uri="{FF2B5EF4-FFF2-40B4-BE49-F238E27FC236}">
                <a16:creationId xmlns:a16="http://schemas.microsoft.com/office/drawing/2014/main" id="{5041F658-D494-4D67-AE11-563B3C9B99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5751B1-BC47-4643-AC23-27A8136B45D5}" type="slidenum">
              <a:rPr kumimoji="0" lang="fr-CA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CA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Espace réservé de l'image des diapositives 1">
            <a:extLst>
              <a:ext uri="{FF2B5EF4-FFF2-40B4-BE49-F238E27FC236}">
                <a16:creationId xmlns:a16="http://schemas.microsoft.com/office/drawing/2014/main" id="{DBB1474C-B8E8-1D4D-92D2-68D27EBCD9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Espace réservé des notes 2">
            <a:extLst>
              <a:ext uri="{FF2B5EF4-FFF2-40B4-BE49-F238E27FC236}">
                <a16:creationId xmlns:a16="http://schemas.microsoft.com/office/drawing/2014/main" id="{BFCDC74A-0D62-E344-82E6-5C60943887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CA" altLang="fr-FR" dirty="0"/>
          </a:p>
        </p:txBody>
      </p:sp>
      <p:sp>
        <p:nvSpPr>
          <p:cNvPr id="20483" name="Espace réservé du numéro de diapositive 3">
            <a:extLst>
              <a:ext uri="{FF2B5EF4-FFF2-40B4-BE49-F238E27FC236}">
                <a16:creationId xmlns:a16="http://schemas.microsoft.com/office/drawing/2014/main" id="{20CFF272-D78F-F14E-8155-FF477AA3BA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FF6A68E-D839-9D47-BADD-F7F0187F50CF}" type="slidenum">
              <a:rPr lang="fr-CA" altLang="fr-FR"/>
              <a:pPr/>
              <a:t>4</a:t>
            </a:fld>
            <a:endParaRPr lang="fr-CA" alt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Espace réservé de l'image des diapositives 1">
            <a:extLst>
              <a:ext uri="{FF2B5EF4-FFF2-40B4-BE49-F238E27FC236}">
                <a16:creationId xmlns:a16="http://schemas.microsoft.com/office/drawing/2014/main" id="{E91DD9CA-B425-4016-8E47-78B3263789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Espace réservé des notes 2">
            <a:extLst>
              <a:ext uri="{FF2B5EF4-FFF2-40B4-BE49-F238E27FC236}">
                <a16:creationId xmlns:a16="http://schemas.microsoft.com/office/drawing/2014/main" id="{C298B2BB-3E1F-4696-B1B0-797BD0882D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/>
          </a:p>
        </p:txBody>
      </p:sp>
      <p:sp>
        <p:nvSpPr>
          <p:cNvPr id="15363" name="Espace réservé du numéro de diapositive 3">
            <a:extLst>
              <a:ext uri="{FF2B5EF4-FFF2-40B4-BE49-F238E27FC236}">
                <a16:creationId xmlns:a16="http://schemas.microsoft.com/office/drawing/2014/main" id="{07F93CB2-DE86-48D0-A75F-D41FB4DD08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6953AFC-CD3F-4628-AAD7-F5C75AB47C6B}" type="slidenum">
              <a:rPr lang="fr-CA" altLang="fr-FR" smtClean="0"/>
              <a:pPr/>
              <a:t>5</a:t>
            </a:fld>
            <a:endParaRPr lang="fr-CA" alt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A6355C-D444-104E-96AC-13C0D676F888}" type="slidenum">
              <a:rPr kumimoji="0" lang="fr-C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CA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520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A6355C-D444-104E-96AC-13C0D676F888}" type="slidenum">
              <a:rPr lang="fr-CA" altLang="en-US" smtClean="0"/>
              <a:pPr>
                <a:defRPr/>
              </a:pPr>
              <a:t>9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1040757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Espace réservé de l'image des diapositives 1">
            <a:extLst>
              <a:ext uri="{FF2B5EF4-FFF2-40B4-BE49-F238E27FC236}">
                <a16:creationId xmlns:a16="http://schemas.microsoft.com/office/drawing/2014/main" id="{A4FD2078-BC68-A14C-A638-7422CA9AF7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Espace réservé des notes 2">
            <a:extLst>
              <a:ext uri="{FF2B5EF4-FFF2-40B4-BE49-F238E27FC236}">
                <a16:creationId xmlns:a16="http://schemas.microsoft.com/office/drawing/2014/main" id="{421A0AF9-4D81-794C-B54C-A9D56287E1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 dirty="0"/>
          </a:p>
        </p:txBody>
      </p:sp>
      <p:sp>
        <p:nvSpPr>
          <p:cNvPr id="23555" name="Espace réservé du numéro de diapositive 3">
            <a:extLst>
              <a:ext uri="{FF2B5EF4-FFF2-40B4-BE49-F238E27FC236}">
                <a16:creationId xmlns:a16="http://schemas.microsoft.com/office/drawing/2014/main" id="{9C01F495-F53B-FA45-B160-3DEBBD79BA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E8529C6-81C3-3B4A-AA8B-47A100BF0C82}" type="slidenum">
              <a:rPr lang="fr-CA" altLang="fr-FR"/>
              <a:pPr/>
              <a:t>10</a:t>
            </a:fld>
            <a:endParaRPr lang="fr-CA" alt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Espace réservé de l'image des diapositives 1">
            <a:extLst>
              <a:ext uri="{FF2B5EF4-FFF2-40B4-BE49-F238E27FC236}">
                <a16:creationId xmlns:a16="http://schemas.microsoft.com/office/drawing/2014/main" id="{AAEB67EC-A716-1B44-8927-1C82FDA808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Espace réservé des notes 2">
            <a:extLst>
              <a:ext uri="{FF2B5EF4-FFF2-40B4-BE49-F238E27FC236}">
                <a16:creationId xmlns:a16="http://schemas.microsoft.com/office/drawing/2014/main" id="{2D00B613-BE6B-AC44-9D2B-1F5BC5277D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A" altLang="fr-FR"/>
          </a:p>
        </p:txBody>
      </p:sp>
      <p:sp>
        <p:nvSpPr>
          <p:cNvPr id="25603" name="Espace réservé du numéro de diapositive 3">
            <a:extLst>
              <a:ext uri="{FF2B5EF4-FFF2-40B4-BE49-F238E27FC236}">
                <a16:creationId xmlns:a16="http://schemas.microsoft.com/office/drawing/2014/main" id="{D1D8A026-6449-D042-98FC-96B4418A65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2B6249C-13C2-BC42-BADD-BF8CD0B30253}" type="slidenum">
              <a:rPr lang="fr-CA" altLang="fr-FR"/>
              <a:pPr/>
              <a:t>11</a:t>
            </a:fld>
            <a:endParaRPr lang="fr-CA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35801-4571-5D4F-A861-7DD9FB73C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49310-25E3-D940-81C5-6DAE30D046AB}" type="datetimeFigureOut">
              <a:rPr lang="fr-CA"/>
              <a:pPr>
                <a:defRPr/>
              </a:pPr>
              <a:t>2021-05-02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8EB22-92E6-EB4F-BCB0-BB6AC5883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DC638-577B-DF44-9044-F5AF2612E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EAA8E-09D8-6647-BB22-09D6F522692D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528829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6BBFE-D99F-F045-84A2-EF786A774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67049-8674-064B-BCA6-61E619F99110}" type="datetimeFigureOut">
              <a:rPr lang="fr-CA"/>
              <a:pPr>
                <a:defRPr/>
              </a:pPr>
              <a:t>2021-05-02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42B7D-612F-AA4A-A9C8-7A2C9757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1B1C2-8B0C-C44A-9554-C97957637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F4D2A-EBA8-3C45-912E-A4B5179EFE7F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43318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E04FA-A2D8-984D-9EC7-9701EF42B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936AE-7500-D44D-88A0-0ACD7F98CCC4}" type="datetimeFigureOut">
              <a:rPr lang="fr-CA"/>
              <a:pPr>
                <a:defRPr/>
              </a:pPr>
              <a:t>2021-05-02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7BDF7-863F-0D4C-BF77-1BCEA7CDD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8A192-AE69-4C47-9099-CC549C6D1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15FC4-9743-554A-A2C7-2F7430774C26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000374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6FE6EE-A5AE-45B4-91E7-94B1F3EB7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2410D-D049-4C14-843E-51EAB65F8AA6}" type="datetimeFigureOut">
              <a:rPr lang="fr-CA"/>
              <a:pPr>
                <a:defRPr/>
              </a:pPr>
              <a:t>2021-05-02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48E45-8515-47CD-8DA1-14684FEF7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E3F64-3037-4F50-9B65-66766D25C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1FC45-284F-4F5E-9551-5794AE83B51F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08654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2B77A0-3C3A-4D66-A3C9-3D58E8F8D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10867-1CEE-486D-AB3A-497AB0CCEA5D}" type="datetimeFigureOut">
              <a:rPr lang="fr-CA"/>
              <a:pPr>
                <a:defRPr/>
              </a:pPr>
              <a:t>2021-05-02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ACC8C-FE65-4DC7-BF88-8A233D609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820FD-7CAB-4B93-9A8F-76FF17AF0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DDDC6-BBA5-44FC-B53F-334272743AE0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413512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EC881-E332-48CE-8BA6-65D79ECD0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A15E7-546E-43E7-A5C5-1B9135679C54}" type="datetimeFigureOut">
              <a:rPr lang="fr-CA"/>
              <a:pPr>
                <a:defRPr/>
              </a:pPr>
              <a:t>2021-05-02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7C54D-51C0-4DB3-8E85-8BF9F2CE7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23CAC-766E-4E52-9E19-ECED6EC35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F9985-13C3-43C1-BA4C-A4A1FFE64586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071624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125E2A1-D06D-4582-B043-48D11B7C6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8BD00-7846-4C65-B0B0-6E9A9F2C9BE9}" type="datetimeFigureOut">
              <a:rPr lang="fr-CA"/>
              <a:pPr>
                <a:defRPr/>
              </a:pPr>
              <a:t>2021-05-02</a:t>
            </a:fld>
            <a:endParaRPr lang="fr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88E6E9-D9CE-4743-B5F9-31A073A25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C9D7D5A-068E-47E6-B546-D6E7D8F5F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DA390-45D4-4F2C-9C24-2ED98685E429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736148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1FDC06D-A51C-413B-9ADE-05BF887BE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71CE7-57F5-4976-9D77-93877D748EC2}" type="datetimeFigureOut">
              <a:rPr lang="fr-CA"/>
              <a:pPr>
                <a:defRPr/>
              </a:pPr>
              <a:t>2021-05-02</a:t>
            </a:fld>
            <a:endParaRPr lang="fr-CA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0C4619A-8AAF-4179-A230-0B15744C5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E334558-00BE-4CF8-B5EF-0B24C777E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5E18E-63AF-4522-8F9D-E593E87A4F3B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094159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DAF8EC1-D7A1-4880-9615-9C38D29B0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99956-15DC-4841-A2E7-2566E9A91446}" type="datetimeFigureOut">
              <a:rPr lang="fr-CA"/>
              <a:pPr>
                <a:defRPr/>
              </a:pPr>
              <a:t>2021-05-02</a:t>
            </a:fld>
            <a:endParaRPr lang="fr-CA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BF200E3-59E6-40F9-A825-EDF23B3B0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8E2EE73-43BE-4A09-9F6F-CB2C9B8E5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FA870-B683-4D3F-9219-1DDC200D8DED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801059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CE1835A-5B68-4115-9519-C3EEB2C8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E8927-3C7C-4E49-BEE2-70224A90350C}" type="datetimeFigureOut">
              <a:rPr lang="fr-CA"/>
              <a:pPr>
                <a:defRPr/>
              </a:pPr>
              <a:t>2021-05-02</a:t>
            </a:fld>
            <a:endParaRPr lang="fr-CA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0DD5624-B1F8-4C42-975C-06E584EA0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898A9D1-BA8C-49A1-8D2B-EEE27995E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AF3F7-B4DA-4D7F-8775-D6C57A5E085D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312270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172B197-4C44-46F8-884C-0C7956DCE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A703B-9552-487A-91F6-634E67CE1CBA}" type="datetimeFigureOut">
              <a:rPr lang="fr-CA"/>
              <a:pPr>
                <a:defRPr/>
              </a:pPr>
              <a:t>2021-05-02</a:t>
            </a:fld>
            <a:endParaRPr lang="fr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90426C3-3630-46E0-9ECE-D3FD97454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08500C3-0B9F-4F9B-80A9-8F5A60189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6AE68-C811-4EAF-9E17-66BC9C14573B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912892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43508-222D-5F41-B664-0899C4F4E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25E50-74DF-3649-BB67-CA19E1C3C07E}" type="datetimeFigureOut">
              <a:rPr lang="fr-CA"/>
              <a:pPr>
                <a:defRPr/>
              </a:pPr>
              <a:t>2021-05-02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22039-2FA3-FB4F-AA2F-84DED02FD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DA604-3AFF-4D4A-92D7-7AD12D1B7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F925-CFAB-6944-935C-26D02AD428DD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735407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rtlCol="0">
            <a:normAutofit/>
          </a:bodyPr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F5DAC88-5C8F-4971-A173-008E926A7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FA236-E5DC-4777-9408-AC03D19E045F}" type="datetimeFigureOut">
              <a:rPr lang="fr-CA"/>
              <a:pPr>
                <a:defRPr/>
              </a:pPr>
              <a:t>2021-05-02</a:t>
            </a:fld>
            <a:endParaRPr lang="fr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35AD8C1-806D-4F60-918A-C4FC0D92D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E0D6B7A-0F36-48B1-8DEF-2FEEE9C0D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A1796-3922-40EC-9B9E-AF9668C2D939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170660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993DA-2F25-4CE8-8C86-41D8B9932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E15B7-5CEA-48EF-87A1-55BB91EC83B1}" type="datetimeFigureOut">
              <a:rPr lang="fr-CA"/>
              <a:pPr>
                <a:defRPr/>
              </a:pPr>
              <a:t>2021-05-02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E0E88-D24B-4E9B-BF60-8980FE4C4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03AF6-484B-49E7-9797-C33C56F76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27E13-5BA6-4B03-B956-1BD263E2A98E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4296545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DE950-E26A-4E46-A9F0-B9573A7EA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6FE51-BC21-4B80-9F90-B0BEC11B967F}" type="datetimeFigureOut">
              <a:rPr lang="fr-CA"/>
              <a:pPr>
                <a:defRPr/>
              </a:pPr>
              <a:t>2021-05-02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49F2DA-7240-4A16-9F79-2B6FA3D48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88EEA-5344-4CF7-BC89-9C9328D26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E7AC0-E3C5-48C4-BC1C-CF7DEBD79B1C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882724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F4951-3AD5-334C-9647-1C0B88038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786CE-88F5-274A-ABB5-A7DC12377499}" type="datetimeFigureOut">
              <a:rPr lang="fr-CA"/>
              <a:pPr>
                <a:defRPr/>
              </a:pPr>
              <a:t>2021-05-02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97C3F-D3EE-6B47-9A97-70248CE95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E0C2B-CA59-FC4F-9CD3-170AE3FA4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DFFE3-B966-D943-8B2E-B314019AD7FA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085535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2B7BF4C-E520-9741-B853-47FDE7E72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003DC-9F5D-3943-9D52-87349FC49411}" type="datetimeFigureOut">
              <a:rPr lang="fr-CA"/>
              <a:pPr>
                <a:defRPr/>
              </a:pPr>
              <a:t>2021-05-02</a:t>
            </a:fld>
            <a:endParaRPr lang="fr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EF0D6F6-4FB2-C443-9328-4A414173E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2892EFA-E9D1-CD43-BA60-786827B3E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ACC76-4BB4-AE45-A21B-7B4B6C9FFCEE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933440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1B53596-A6DF-094F-A9C0-F7B2EB3C4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E5F85-3374-3544-9EA2-8B7CE539EBCE}" type="datetimeFigureOut">
              <a:rPr lang="fr-CA"/>
              <a:pPr>
                <a:defRPr/>
              </a:pPr>
              <a:t>2021-05-02</a:t>
            </a:fld>
            <a:endParaRPr lang="fr-CA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2D4070-1709-8B4F-B38C-50A8F06AA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B827565-16A7-E14A-9A88-BA2BAD803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DF38D-E417-4C43-B858-F99731F76E89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71857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91F0C09-EEE9-9242-B0F0-7BE2BF8CB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2D152-8676-8A46-91E4-CEF906E9D178}" type="datetimeFigureOut">
              <a:rPr lang="fr-CA"/>
              <a:pPr>
                <a:defRPr/>
              </a:pPr>
              <a:t>2021-05-02</a:t>
            </a:fld>
            <a:endParaRPr lang="fr-CA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E686EED-8A18-964D-9438-541653AD1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43A52BD-E872-AE42-980F-81FD2A9F1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E877B-65ED-8248-A43F-1472845FD02D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0949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8D890D9-6464-C54A-951F-858E57DFC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12DFD-9853-E642-A291-FBABBDEB6C67}" type="datetimeFigureOut">
              <a:rPr lang="fr-CA"/>
              <a:pPr>
                <a:defRPr/>
              </a:pPr>
              <a:t>2021-05-02</a:t>
            </a:fld>
            <a:endParaRPr lang="fr-CA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419045C-1BC0-0A44-ABE0-7323D0A7F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032C5D0-7B39-1146-8CBF-0C54242E8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808E8-C8CA-404A-922A-454631EC3398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77105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2161FD7-059D-B84F-8A2A-AB504A023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B0535-2ED7-9343-B30E-5C4862897FF2}" type="datetimeFigureOut">
              <a:rPr lang="fr-CA"/>
              <a:pPr>
                <a:defRPr/>
              </a:pPr>
              <a:t>2021-05-02</a:t>
            </a:fld>
            <a:endParaRPr lang="fr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95A11B6-1966-AD42-8A91-A728381F2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22CDAA3-F4AA-1545-AA39-4BF07D611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3BD27-2E64-FF46-A459-5870A4B22FF4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570134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rtlCol="0">
            <a:normAutofit/>
          </a:bodyPr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B96EA71-5639-164B-A060-CCC48FC35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F0B24-159F-8A4A-ACCA-5EEC42BA282F}" type="datetimeFigureOut">
              <a:rPr lang="fr-CA"/>
              <a:pPr>
                <a:defRPr/>
              </a:pPr>
              <a:t>2021-05-02</a:t>
            </a:fld>
            <a:endParaRPr lang="fr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635CF9C-C074-7C4A-8B17-C0221B50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614C5E-28C6-AB45-A410-E2312C1BF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0DCFE-9C1B-6945-AE1A-F5CBB1CAADA5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428998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70C14EE-DD06-1F48-B899-A08F4BF834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92150" y="414338"/>
            <a:ext cx="86741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  <a:endParaRPr lang="en-US" altLang="fr-F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966E815-072B-B948-A254-5E8790CD1C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92150" y="2068513"/>
            <a:ext cx="8674100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en-US" alt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D23E1-F454-C044-B406-6747CAD409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2150" y="7204075"/>
            <a:ext cx="2262188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2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C81B87F-CE0A-5D43-93C9-DE0BCBECBC7B}" type="datetimeFigureOut">
              <a:rPr lang="fr-CA"/>
              <a:pPr>
                <a:defRPr/>
              </a:pPr>
              <a:t>2021-05-02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3B961-4D9A-9B42-8A77-8297471CA5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2163" y="7204075"/>
            <a:ext cx="3394075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2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18AF0A-06D4-7F45-881F-63588E44DE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04063" y="7204075"/>
            <a:ext cx="2262187" cy="4143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87F1D83-0574-9444-BE0C-3845E687B781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48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0048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2pPr>
      <a:lvl3pPr algn="l" defTabSz="10048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3pPr>
      <a:lvl4pPr algn="l" defTabSz="10048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4pPr>
      <a:lvl5pPr algn="l" defTabSz="10048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1004888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1004888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1004888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1004888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50825" indent="-250825" algn="l" defTabSz="1004888" rtl="0" eaLnBrk="0" fontAlgn="base" hangingPunct="0">
        <a:lnSpc>
          <a:spcPct val="90000"/>
        </a:lnSpc>
        <a:spcBef>
          <a:spcPts val="11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54063" indent="-250825" algn="l" defTabSz="1004888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0825" algn="l" defTabSz="1004888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58950" indent="-250825" algn="l" defTabSz="1004888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262188" indent="-250825" algn="l" defTabSz="1004888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1861DA9-CBCF-4B5A-BFAD-DA89AF2D0E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92150" y="414338"/>
            <a:ext cx="86741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  <a:endParaRPr lang="en-US" altLang="fr-F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E4E876B-A739-48AB-84EB-5F8ECA5727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92150" y="2068513"/>
            <a:ext cx="8674100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en-US" alt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64438-0C54-4095-9C5B-4A48650B9C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2150" y="7204075"/>
            <a:ext cx="2262188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2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7BC9B56-CC5C-42D3-9581-FA6E1195862F}" type="datetimeFigureOut">
              <a:rPr lang="fr-CA"/>
              <a:pPr>
                <a:defRPr/>
              </a:pPr>
              <a:t>2021-05-02</a:t>
            </a:fld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E8A2F-1A29-426E-8522-564F48458D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2163" y="7204075"/>
            <a:ext cx="3394075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2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E5549-26A7-4D63-904A-4D7E86155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04063" y="7204075"/>
            <a:ext cx="2262187" cy="4143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47F8F33-85FE-4257-A83A-0FFF3B91D514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460385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48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0048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2pPr>
      <a:lvl3pPr algn="l" defTabSz="10048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3pPr>
      <a:lvl4pPr algn="l" defTabSz="10048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4pPr>
      <a:lvl5pPr algn="l" defTabSz="10048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1004888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1004888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1004888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1004888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50825" indent="-250825" algn="l" defTabSz="1004888" rtl="0" eaLnBrk="0" fontAlgn="base" hangingPunct="0">
        <a:lnSpc>
          <a:spcPct val="90000"/>
        </a:lnSpc>
        <a:spcBef>
          <a:spcPts val="11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54063" indent="-250825" algn="l" defTabSz="1004888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0825" algn="l" defTabSz="1004888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58950" indent="-250825" algn="l" defTabSz="1004888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262188" indent="-250825" algn="l" defTabSz="1004888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54B47C6F-20A4-B144-B9AA-380E4AB7C3B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425575" y="3878263"/>
            <a:ext cx="4692650" cy="1166812"/>
          </a:xfrm>
        </p:spPr>
        <p:txBody>
          <a:bodyPr anchor="t"/>
          <a:lstStyle/>
          <a:p>
            <a:pPr algn="r" eaLnBrk="1" hangingPunct="1"/>
            <a:r>
              <a:rPr lang="en-US" altLang="fr-FR" sz="1800" b="1" dirty="0">
                <a:solidFill>
                  <a:srgbClr val="645252"/>
                </a:solidFill>
                <a:latin typeface="C Univers 57 Condensed" charset="0"/>
                <a:ea typeface="ＭＳ Ｐゴシック" panose="020B0600070205080204" pitchFamily="34" charset="-128"/>
              </a:rPr>
              <a:t>Power Relationships, Institutions and Mining</a:t>
            </a:r>
            <a:br>
              <a:rPr lang="en-US" altLang="fr-FR" sz="1800" dirty="0">
                <a:solidFill>
                  <a:srgbClr val="645252"/>
                </a:solidFill>
                <a:latin typeface="C Univers 57 Condensed" charset="0"/>
                <a:ea typeface="ＭＳ Ｐゴシック" panose="020B0600070205080204" pitchFamily="34" charset="-128"/>
              </a:rPr>
            </a:br>
            <a:r>
              <a:rPr lang="en-US" altLang="fr-FR" sz="1800" dirty="0">
                <a:solidFill>
                  <a:srgbClr val="645252"/>
                </a:solidFill>
                <a:latin typeface="C Univers 57 Condensed" charset="0"/>
                <a:ea typeface="ＭＳ Ｐゴシック" panose="020B0600070205080204" pitchFamily="34" charset="-128"/>
              </a:rPr>
              <a:t> </a:t>
            </a:r>
            <a:br>
              <a:rPr lang="en-US" altLang="fr-FR" sz="1800" dirty="0">
                <a:solidFill>
                  <a:srgbClr val="645252"/>
                </a:solidFill>
                <a:latin typeface="C Univers 57 Condensed" charset="0"/>
                <a:ea typeface="ＭＳ Ｐゴシック" panose="020B0600070205080204" pitchFamily="34" charset="-128"/>
              </a:rPr>
            </a:br>
            <a:r>
              <a:rPr lang="en-US" altLang="fr-FR" sz="1600" dirty="0">
                <a:solidFill>
                  <a:srgbClr val="645252"/>
                </a:solidFill>
                <a:latin typeface="C Univers 57 Condensed" charset="0"/>
                <a:ea typeface="ＭＳ Ｐゴシック" panose="020B0600070205080204" pitchFamily="34" charset="-128"/>
              </a:rPr>
              <a:t>Comparing Indigenous People’s Participation in Canada and Brazil </a:t>
            </a:r>
            <a:endParaRPr lang="en-US" altLang="fr-FR" sz="1800" dirty="0">
              <a:solidFill>
                <a:srgbClr val="645252"/>
              </a:solidFill>
              <a:latin typeface="C Univers 57 Condensed" charset="0"/>
              <a:ea typeface="ＭＳ Ｐゴシック" panose="020B0600070205080204" pitchFamily="34" charset="-128"/>
            </a:endParaRPr>
          </a:p>
        </p:txBody>
      </p:sp>
      <p:sp>
        <p:nvSpPr>
          <p:cNvPr id="14339" name="Subtitle 2">
            <a:extLst>
              <a:ext uri="{FF2B5EF4-FFF2-40B4-BE49-F238E27FC236}">
                <a16:creationId xmlns:a16="http://schemas.microsoft.com/office/drawing/2014/main" id="{CFB9B985-DCF1-E84F-9552-5260ACE687A5}"/>
              </a:ext>
            </a:extLst>
          </p:cNvPr>
          <p:cNvSpPr txBox="1">
            <a:spLocks/>
          </p:cNvSpPr>
          <p:nvPr/>
        </p:nvSpPr>
        <p:spPr bwMode="auto">
          <a:xfrm>
            <a:off x="533400" y="5656263"/>
            <a:ext cx="5116513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04888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01650" indent="-250825" defTabSz="1004888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04888" indent="-250825" defTabSz="1004888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08125" indent="-250825" defTabSz="1004888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11363" indent="-250825" defTabSz="1004888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68563" indent="-250825" defTabSz="1004888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25763" indent="-250825" defTabSz="1004888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82963" indent="-250825" defTabSz="1004888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0163" indent="-250825" defTabSz="1004888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fr-FR" sz="2400" b="1" baseline="30000">
                <a:solidFill>
                  <a:srgbClr val="645252"/>
                </a:solidFill>
                <a:latin typeface="C Univers 57 Condensed" charset="0"/>
                <a:ea typeface="ＭＳ Ｐゴシック" panose="020B0600070205080204" pitchFamily="34" charset="-128"/>
              </a:rPr>
              <a:t>Sabrina Bourgeois</a:t>
            </a:r>
            <a:r>
              <a:rPr lang="en-US" altLang="fr-FR" sz="2400" baseline="30000">
                <a:solidFill>
                  <a:srgbClr val="645252"/>
                </a:solidFill>
                <a:latin typeface="C Univers 57 Condensed" charset="0"/>
                <a:ea typeface="ＭＳ Ｐゴシック" panose="020B0600070205080204" pitchFamily="34" charset="-128"/>
              </a:rPr>
              <a:t>, PHD student in political science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fr-FR" sz="2400" baseline="30000">
                <a:solidFill>
                  <a:srgbClr val="645252"/>
                </a:solidFill>
                <a:latin typeface="C Univers 57 Condensed" charset="0"/>
                <a:ea typeface="ＭＳ Ｐゴシック" panose="020B0600070205080204" pitchFamily="34" charset="-128"/>
              </a:rPr>
              <a:t>Laval University, Canada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fr-FR" sz="2400" baseline="30000">
              <a:solidFill>
                <a:srgbClr val="645252"/>
              </a:solidFill>
              <a:latin typeface="C Univers 57 Condensed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fr-FR" sz="2400" b="1" baseline="30000">
                <a:solidFill>
                  <a:srgbClr val="645252"/>
                </a:solidFill>
                <a:latin typeface="C Univers 57 Condensed" charset="0"/>
                <a:ea typeface="ＭＳ Ｐゴシック" panose="020B0600070205080204" pitchFamily="34" charset="-128"/>
              </a:rPr>
              <a:t>Ana Catarina Zema</a:t>
            </a:r>
            <a:r>
              <a:rPr lang="en-US" altLang="fr-FR" sz="2400" baseline="30000">
                <a:solidFill>
                  <a:srgbClr val="645252"/>
                </a:solidFill>
                <a:latin typeface="C Univers 57 Condensed" charset="0"/>
                <a:ea typeface="ＭＳ Ｐゴシック" panose="020B0600070205080204" pitchFamily="34" charset="-128"/>
              </a:rPr>
              <a:t>, postdoctoral researcher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fr-FR" sz="2400" baseline="30000">
                <a:solidFill>
                  <a:srgbClr val="645252"/>
                </a:solidFill>
                <a:latin typeface="C Univers 57 Condensed" charset="0"/>
                <a:ea typeface="ＭＳ Ｐゴシック" panose="020B0600070205080204" pitchFamily="34" charset="-128"/>
              </a:rPr>
              <a:t>Laval University, Canada</a:t>
            </a:r>
          </a:p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fr-FR" sz="2400" baseline="30000">
              <a:solidFill>
                <a:srgbClr val="645252"/>
              </a:solidFill>
              <a:latin typeface="C Univers 57 Condensed" charset="0"/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fr-FR" sz="2400" baseline="30000">
                <a:solidFill>
                  <a:srgbClr val="645252"/>
                </a:solidFill>
                <a:latin typeface="C Univers 57 Condensed" charset="0"/>
                <a:ea typeface="ＭＳ Ｐゴシック" panose="020B0600070205080204" pitchFamily="34" charset="-128"/>
              </a:rPr>
              <a:t>MinErAL-REXSAC Virtual Seminar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fr-FR" sz="2400" baseline="30000">
                <a:solidFill>
                  <a:srgbClr val="645252"/>
                </a:solidFill>
                <a:latin typeface="C Univers 57 Condensed" charset="0"/>
                <a:ea typeface="ＭＳ Ｐゴシック" panose="020B0600070205080204" pitchFamily="34" charset="-128"/>
              </a:rPr>
              <a:t>April 2021</a:t>
            </a:r>
          </a:p>
        </p:txBody>
      </p:sp>
      <p:pic>
        <p:nvPicPr>
          <p:cNvPr id="14340" name="Image 1">
            <a:extLst>
              <a:ext uri="{FF2B5EF4-FFF2-40B4-BE49-F238E27FC236}">
                <a16:creationId xmlns:a16="http://schemas.microsoft.com/office/drawing/2014/main" id="{42D95E37-8398-004B-BCEC-99995DC17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650" y="3128963"/>
            <a:ext cx="2522538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8" descr="Festa do Índio&quot; na EVA em Stuttgart - Alemanha | Native art, Art, Feather  jewelry">
            <a:extLst>
              <a:ext uri="{FF2B5EF4-FFF2-40B4-BE49-F238E27FC236}">
                <a16:creationId xmlns:a16="http://schemas.microsoft.com/office/drawing/2014/main" id="{B92D11E2-46B3-CA4E-ABEC-CFD3D8CFF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663" y="5159375"/>
            <a:ext cx="1684337" cy="25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 6">
            <a:extLst>
              <a:ext uri="{FF2B5EF4-FFF2-40B4-BE49-F238E27FC236}">
                <a16:creationId xmlns:a16="http://schemas.microsoft.com/office/drawing/2014/main" id="{326F6529-80A0-4E49-9E9C-D21B92F6A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6146800"/>
            <a:ext cx="100584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ous-titre 1">
            <a:extLst>
              <a:ext uri="{FF2B5EF4-FFF2-40B4-BE49-F238E27FC236}">
                <a16:creationId xmlns:a16="http://schemas.microsoft.com/office/drawing/2014/main" id="{E7FB2068-8FCB-7146-8232-C7CB532DE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950" y="1558925"/>
            <a:ext cx="9055100" cy="5835650"/>
          </a:xfrm>
        </p:spPr>
        <p:txBody>
          <a:bodyPr rtlCol="0">
            <a:normAutofit/>
          </a:bodyPr>
          <a:lstStyle/>
          <a:p>
            <a:pPr algn="r" defTabSz="1005840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</a:rPr>
              <a:t>					   TSMC mining project 				    </a:t>
            </a:r>
          </a:p>
          <a:p>
            <a:pPr algn="r" defTabSz="1005840" eaLnBrk="1" fontAlgn="auto" hangingPunct="1">
              <a:spcAft>
                <a:spcPts val="0"/>
              </a:spcAft>
              <a:defRPr/>
            </a:pPr>
            <a:r>
              <a:rPr lang="en-US" sz="1800" u="sng" dirty="0">
                <a:solidFill>
                  <a:prstClr val="black"/>
                </a:solidFill>
              </a:rPr>
              <a:t>Quebec</a:t>
            </a:r>
          </a:p>
          <a:p>
            <a:pPr algn="r" defTabSz="1005840" eaLnBrk="1" fontAlgn="auto" hangingPunct="1">
              <a:spcAft>
                <a:spcPts val="0"/>
              </a:spcAft>
              <a:defRPr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Inuit from Nunavik</a:t>
            </a:r>
          </a:p>
          <a:p>
            <a:pPr algn="r" defTabSz="1005840" eaLnBrk="1" fontAlgn="auto" hangingPunct="1">
              <a:spcAft>
                <a:spcPts val="0"/>
              </a:spcAft>
              <a:defRPr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Naskapi Nation of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</a:rPr>
              <a:t>Kawawachikamach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r" defTabSz="1005840" eaLnBrk="1" fontAlgn="auto" hangingPunct="1"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</a:rPr>
              <a:t>Innu from </a:t>
            </a:r>
            <a:r>
              <a:rPr lang="en-US" sz="1800" dirty="0" err="1">
                <a:solidFill>
                  <a:prstClr val="black"/>
                </a:solidFill>
              </a:rPr>
              <a:t>Matimekush</a:t>
            </a:r>
            <a:r>
              <a:rPr lang="en-US" sz="1800" dirty="0">
                <a:solidFill>
                  <a:prstClr val="black"/>
                </a:solidFill>
              </a:rPr>
              <a:t> Lac-John and</a:t>
            </a:r>
          </a:p>
          <a:p>
            <a:pPr algn="r" defTabSz="1005840" eaLnBrk="1" fontAlgn="auto" hangingPunct="1">
              <a:spcAft>
                <a:spcPts val="0"/>
              </a:spcAft>
              <a:defRPr/>
            </a:pPr>
            <a:r>
              <a:rPr lang="en-US" sz="1800" dirty="0" err="1">
                <a:solidFill>
                  <a:prstClr val="black"/>
                </a:solidFill>
              </a:rPr>
              <a:t>Uashat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sz="1800" dirty="0" err="1">
                <a:solidFill>
                  <a:prstClr val="black"/>
                </a:solidFill>
              </a:rPr>
              <a:t>Mak</a:t>
            </a:r>
            <a:r>
              <a:rPr lang="en-US" sz="1800" dirty="0">
                <a:solidFill>
                  <a:prstClr val="black"/>
                </a:solidFill>
              </a:rPr>
              <a:t> Mani-</a:t>
            </a:r>
            <a:r>
              <a:rPr lang="en-US" sz="1800" dirty="0" err="1">
                <a:solidFill>
                  <a:prstClr val="black"/>
                </a:solidFill>
              </a:rPr>
              <a:t>Utenam</a:t>
            </a:r>
            <a:endParaRPr lang="en-US" sz="1800" dirty="0">
              <a:solidFill>
                <a:prstClr val="black"/>
              </a:solidFill>
            </a:endParaRPr>
          </a:p>
          <a:p>
            <a:pPr algn="r" defTabSz="1005840" eaLnBrk="1" fontAlgn="auto" hangingPunct="1"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</a:endParaRPr>
          </a:p>
          <a:p>
            <a:pPr algn="r" defTabSz="1005840" eaLnBrk="1" fontAlgn="auto" hangingPunct="1">
              <a:spcAft>
                <a:spcPts val="0"/>
              </a:spcAft>
              <a:defRPr/>
            </a:pPr>
            <a:r>
              <a:rPr lang="en-US" sz="1800" u="sng" dirty="0">
                <a:solidFill>
                  <a:prstClr val="black"/>
                </a:solidFill>
              </a:rPr>
              <a:t>Labrador</a:t>
            </a:r>
            <a:endParaRPr lang="en-US" sz="1800" dirty="0">
              <a:solidFill>
                <a:prstClr val="black"/>
              </a:solidFill>
            </a:endParaRPr>
          </a:p>
          <a:p>
            <a:pPr algn="r" defTabSz="1005840" eaLnBrk="1" fontAlgn="auto" hangingPunct="1">
              <a:spcAft>
                <a:spcPts val="0"/>
              </a:spcAft>
              <a:defRPr/>
            </a:pP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Innu Nation</a:t>
            </a:r>
          </a:p>
          <a:p>
            <a:pPr algn="r" defTabSz="1005840" eaLnBrk="1" fontAlgn="auto" hangingPunct="1">
              <a:spcAft>
                <a:spcPts val="0"/>
              </a:spcAft>
              <a:defRPr/>
            </a:pPr>
            <a:r>
              <a:rPr lang="en-US" sz="1800" dirty="0" err="1">
                <a:solidFill>
                  <a:schemeClr val="accent1">
                    <a:lumMod val="60000"/>
                    <a:lumOff val="40000"/>
                  </a:schemeClr>
                </a:solidFill>
                <a:ea typeface="Calibri" panose="020F0502020204030204" pitchFamily="34" charset="0"/>
              </a:rPr>
              <a:t>NunatuKavut</a:t>
            </a:r>
            <a:endParaRPr lang="en-US" sz="1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r" defTabSz="1005840" eaLnBrk="1" fontAlgn="auto" hangingPunct="1"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</a:endParaRPr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en-US" sz="1800" u="sng" dirty="0">
              <a:cs typeface="Calibri" panose="020F0502020204030204" pitchFamily="34" charset="0"/>
            </a:endParaRPr>
          </a:p>
        </p:txBody>
      </p:sp>
      <p:pic>
        <p:nvPicPr>
          <p:cNvPr id="22532" name="Image 5">
            <a:extLst>
              <a:ext uri="{FF2B5EF4-FFF2-40B4-BE49-F238E27FC236}">
                <a16:creationId xmlns:a16="http://schemas.microsoft.com/office/drawing/2014/main" id="{E66B2C1F-9741-224E-9737-1E4BD2638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38863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04CB48FD-BD26-D345-A5BD-5546DC7DAC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950" y="1558925"/>
            <a:ext cx="9055100" cy="5835650"/>
          </a:xfrm>
        </p:spPr>
        <p:txBody>
          <a:bodyPr rtlCol="0">
            <a:normAutofit/>
          </a:bodyPr>
          <a:lstStyle/>
          <a:p>
            <a:pPr algn="l" defTabSz="1005840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</a:rPr>
              <a:t>TSMC mining project </a:t>
            </a:r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</a:endParaRPr>
          </a:p>
          <a:p>
            <a:pPr algn="l" defTabSz="1005840" eaLnBrk="1" fontAlgn="auto" hangingPunct="1">
              <a:spcAft>
                <a:spcPts val="0"/>
              </a:spcAft>
              <a:defRPr/>
            </a:pPr>
            <a:r>
              <a:rPr lang="en-US" sz="1800" u="sng" dirty="0">
                <a:solidFill>
                  <a:prstClr val="black"/>
                </a:solidFill>
              </a:rPr>
              <a:t>Formal decision-making processes in Quebec </a:t>
            </a:r>
          </a:p>
          <a:p>
            <a:pPr marL="285750" indent="-285750" algn="l" defTabSz="100584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</a:rPr>
              <a:t>Kativik Environmental Quality Commission (KECQ) </a:t>
            </a:r>
            <a:r>
              <a:rPr lang="en-US" sz="1800" dirty="0">
                <a:solidFill>
                  <a:prstClr val="black"/>
                </a:solidFill>
                <a:cs typeface="Calibri" panose="020F0502020204030204" pitchFamily="34" charset="0"/>
              </a:rPr>
              <a:t>/ co-management board with the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Inuit</a:t>
            </a:r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algn="l" defTabSz="1005840" eaLnBrk="1" fontAlgn="auto" hangingPunct="1">
              <a:spcAft>
                <a:spcPts val="0"/>
              </a:spcAft>
              <a:defRPr/>
            </a:pP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Naskapi Nation of </a:t>
            </a:r>
            <a:r>
              <a:rPr lang="en-US" sz="1800" i="1" dirty="0" err="1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Kawawachikamach</a:t>
            </a:r>
            <a:endParaRPr lang="en-US" sz="1800" i="1" dirty="0">
              <a:solidFill>
                <a:schemeClr val="accent1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 marL="285750" indent="-285750" algn="l" defTabSz="100584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cs typeface="Calibri" panose="020F0502020204030204" pitchFamily="34" charset="0"/>
              </a:rPr>
              <a:t>Participated in the provincial consultation processes </a:t>
            </a:r>
          </a:p>
          <a:p>
            <a:pPr marL="285750" indent="-285750" algn="l" defTabSz="100584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cs typeface="Calibri" panose="020F0502020204030204" pitchFamily="34" charset="0"/>
              </a:rPr>
              <a:t>Lawsuit to have a seat on the committee</a:t>
            </a:r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algn="l" defTabSz="1005840" eaLnBrk="1" fontAlgn="auto" hangingPunct="1">
              <a:spcAft>
                <a:spcPts val="0"/>
              </a:spcAft>
              <a:defRPr/>
            </a:pPr>
            <a:r>
              <a:rPr lang="en-US" sz="1800" i="1" dirty="0">
                <a:solidFill>
                  <a:prstClr val="black"/>
                </a:solidFill>
                <a:cs typeface="Calibri" panose="020F0502020204030204" pitchFamily="34" charset="0"/>
              </a:rPr>
              <a:t>Innu from </a:t>
            </a:r>
            <a:r>
              <a:rPr lang="en-US" sz="1800" i="1" dirty="0" err="1">
                <a:solidFill>
                  <a:prstClr val="black"/>
                </a:solidFill>
                <a:cs typeface="Calibri" panose="020F0502020204030204" pitchFamily="34" charset="0"/>
              </a:rPr>
              <a:t>Matimekush</a:t>
            </a:r>
            <a:r>
              <a:rPr lang="en-US" sz="1800" i="1" dirty="0">
                <a:solidFill>
                  <a:prstClr val="black"/>
                </a:solidFill>
                <a:cs typeface="Calibri" panose="020F0502020204030204" pitchFamily="34" charset="0"/>
              </a:rPr>
              <a:t> Lac-John and </a:t>
            </a:r>
            <a:r>
              <a:rPr lang="en-US" sz="1800" i="1" dirty="0" err="1">
                <a:solidFill>
                  <a:prstClr val="black"/>
                </a:solidFill>
                <a:cs typeface="Calibri" panose="020F0502020204030204" pitchFamily="34" charset="0"/>
              </a:rPr>
              <a:t>Uashat</a:t>
            </a:r>
            <a:r>
              <a:rPr lang="en-US" sz="1800" i="1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prstClr val="black"/>
                </a:solidFill>
                <a:cs typeface="Calibri" panose="020F0502020204030204" pitchFamily="34" charset="0"/>
              </a:rPr>
              <a:t>Mak</a:t>
            </a:r>
            <a:r>
              <a:rPr lang="en-US" sz="1800" i="1" dirty="0">
                <a:solidFill>
                  <a:prstClr val="black"/>
                </a:solidFill>
                <a:cs typeface="Calibri" panose="020F0502020204030204" pitchFamily="34" charset="0"/>
              </a:rPr>
              <a:t> Mani-</a:t>
            </a:r>
            <a:r>
              <a:rPr lang="en-US" sz="1800" i="1" dirty="0" err="1">
                <a:solidFill>
                  <a:prstClr val="black"/>
                </a:solidFill>
                <a:cs typeface="Calibri" panose="020F0502020204030204" pitchFamily="34" charset="0"/>
              </a:rPr>
              <a:t>Utenam</a:t>
            </a:r>
            <a:endParaRPr lang="en-US" sz="1800" i="1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285750" indent="-285750" algn="l" defTabSz="100584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cs typeface="Calibri" panose="020F0502020204030204" pitchFamily="34" charset="0"/>
              </a:rPr>
              <a:t>Refused to be consulted – do not recognize the legitimacy of KECQ</a:t>
            </a:r>
          </a:p>
          <a:p>
            <a:pPr marL="285750" indent="-285750" algn="l" defTabSz="100584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cs typeface="Calibri" panose="020F0502020204030204" pitchFamily="34" charset="0"/>
              </a:rPr>
              <a:t>4 months of blockades</a:t>
            </a:r>
          </a:p>
          <a:p>
            <a:pPr marL="285750" indent="-285750" algn="l" defTabSz="100584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800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285750" indent="-285750" algn="l" defTabSz="100584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800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285750" indent="-285750" algn="l" defTabSz="100584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800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285750" indent="-285750" algn="l" defTabSz="100584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800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</a:endParaRPr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en-US" sz="1800" u="sng" dirty="0">
              <a:cs typeface="Calibri" panose="020F0502020204030204" pitchFamily="34" charset="0"/>
            </a:endParaRPr>
          </a:p>
        </p:txBody>
      </p:sp>
      <p:pic>
        <p:nvPicPr>
          <p:cNvPr id="24579" name="Image 2">
            <a:extLst>
              <a:ext uri="{FF2B5EF4-FFF2-40B4-BE49-F238E27FC236}">
                <a16:creationId xmlns:a16="http://schemas.microsoft.com/office/drawing/2014/main" id="{090DAA0D-AF30-AC49-B93E-DF6AEB90A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13475"/>
            <a:ext cx="10112375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75F2266-A545-CC41-BD01-AB5F6039BCDB}"/>
              </a:ext>
            </a:extLst>
          </p:cNvPr>
          <p:cNvSpPr/>
          <p:nvPr/>
        </p:nvSpPr>
        <p:spPr>
          <a:xfrm>
            <a:off x="5029200" y="1020763"/>
            <a:ext cx="4899025" cy="153193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In Labrador</a:t>
            </a:r>
            <a:r>
              <a:rPr lang="en-US" dirty="0">
                <a:solidFill>
                  <a:schemeClr val="tx1"/>
                </a:solidFill>
              </a:rPr>
              <a:t>,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Innu nation </a:t>
            </a:r>
            <a:r>
              <a:rPr lang="en-US" dirty="0"/>
              <a:t>and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NunatuKavut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ctr">
              <a:defRPr/>
            </a:pPr>
            <a:r>
              <a:rPr lang="en-US" dirty="0"/>
              <a:t>were consulted by the provincial government.  One of the conditions of the benefit plan between NFL and TSMC was to negotiate agreements with them.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3F9CAE29-723C-2A4F-A8C7-AD243D45A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950" y="1558925"/>
            <a:ext cx="9055100" cy="5835650"/>
          </a:xfrm>
        </p:spPr>
        <p:txBody>
          <a:bodyPr rtlCol="0">
            <a:normAutofit/>
          </a:bodyPr>
          <a:lstStyle/>
          <a:p>
            <a:pPr algn="l" defTabSz="1005840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</a:rPr>
              <a:t>TSMC mining project</a:t>
            </a:r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</a:endParaRPr>
          </a:p>
          <a:p>
            <a:pPr algn="l" defTabSz="1005840" eaLnBrk="1" fontAlgn="auto" hangingPunct="1"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cs typeface="Calibri" panose="020F0502020204030204" pitchFamily="34" charset="0"/>
              </a:rPr>
              <a:t>Treaties/ land claims negotiations have the potential to support Indigenous participation in the decision-making process in Canada – However, it’s not necessarily enough to create consent</a:t>
            </a:r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en-US" sz="800" dirty="0">
              <a:solidFill>
                <a:prstClr val="black"/>
              </a:solidFill>
            </a:endParaRPr>
          </a:p>
          <a:p>
            <a:pPr algn="l" defTabSz="1005840" eaLnBrk="1" fontAlgn="auto" hangingPunct="1">
              <a:spcAft>
                <a:spcPts val="0"/>
              </a:spcAft>
              <a:defRPr/>
            </a:pPr>
            <a:r>
              <a:rPr lang="en-US" sz="1800" u="sng" dirty="0">
                <a:solidFill>
                  <a:prstClr val="black"/>
                </a:solidFill>
                <a:cs typeface="Calibri" panose="020F0502020204030204" pitchFamily="34" charset="0"/>
              </a:rPr>
              <a:t>Appropriation </a:t>
            </a:r>
          </a:p>
          <a:p>
            <a:pPr marL="285750" indent="-285750" algn="l" defTabSz="100584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cs typeface="Calibri" panose="020F0502020204030204" pitchFamily="34" charset="0"/>
              </a:rPr>
              <a:t>Direct negotiation with the industry</a:t>
            </a:r>
          </a:p>
          <a:p>
            <a:pPr marL="285750" indent="-285750" algn="l" defTabSz="100584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cs typeface="Calibri" panose="020F0502020204030204" pitchFamily="34" charset="0"/>
              </a:rPr>
              <a:t>Agency to be heard/ FPIC as a tool for self-determination (blockades, lawsuits, etc.)</a:t>
            </a:r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285750" indent="-285750" algn="l" defTabSz="100584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cs typeface="Calibri" panose="020F0502020204030204" pitchFamily="34" charset="0"/>
              </a:rPr>
              <a:t>4 IBAs/ 1 collaboration agreement (+1 Newfoundland &amp; Labrador Benefits Plan)</a:t>
            </a:r>
          </a:p>
          <a:p>
            <a:pPr marL="285750" indent="-285750" algn="l" defTabSz="100584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cs typeface="Calibri" panose="020F0502020204030204" pitchFamily="34" charset="0"/>
              </a:rPr>
              <a:t>Mining impacts and legal regulation as the main motivations for negotiation and accommodation for the Industry</a:t>
            </a:r>
          </a:p>
        </p:txBody>
      </p:sp>
      <p:pic>
        <p:nvPicPr>
          <p:cNvPr id="26627" name="Image 2">
            <a:extLst>
              <a:ext uri="{FF2B5EF4-FFF2-40B4-BE49-F238E27FC236}">
                <a16:creationId xmlns:a16="http://schemas.microsoft.com/office/drawing/2014/main" id="{FF1D6F5A-FD50-D94C-8391-C9220BDC1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13475"/>
            <a:ext cx="10112375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CDD4EAA9-4158-DF4F-A6CD-026D47BD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950" y="1558925"/>
            <a:ext cx="9055100" cy="5835650"/>
          </a:xfrm>
        </p:spPr>
        <p:txBody>
          <a:bodyPr rtlCol="0">
            <a:normAutofit/>
          </a:bodyPr>
          <a:lstStyle/>
          <a:p>
            <a:pPr algn="l" defTabSz="1005840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</a:rPr>
              <a:t>Discussion</a:t>
            </a:r>
            <a:endParaRPr lang="en-US" sz="800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algn="l" defTabSz="1005840" eaLnBrk="1" fontAlgn="auto" hangingPunct="1"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cs typeface="Calibri" panose="020F0502020204030204" pitchFamily="34" charset="0"/>
              </a:rPr>
              <a:t>"It would be useful to see more comparisons of [Indigenous peoples’ agency] (…)  to explore how different legal, political, economic, social and cultural contexts shape Indigenous communities’ engagements with companies.</a:t>
            </a: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en-US" sz="1800" dirty="0">
                <a:solidFill>
                  <a:prstClr val="black"/>
                </a:solidFill>
                <a:cs typeface="Calibri" panose="020F0502020204030204" pitchFamily="34" charset="0"/>
              </a:rPr>
              <a:t> (Horowitz and al 2018: 9) </a:t>
            </a:r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en-US" sz="800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algn="l" defTabSz="1005840" eaLnBrk="1" fontAlgn="auto" hangingPunct="1">
              <a:spcAft>
                <a:spcPts val="0"/>
              </a:spcAft>
              <a:defRPr/>
            </a:pPr>
            <a:r>
              <a:rPr lang="en-US" sz="1800" i="1" dirty="0">
                <a:solidFill>
                  <a:prstClr val="black"/>
                </a:solidFill>
                <a:cs typeface="Calibri" panose="020F0502020204030204" pitchFamily="34" charset="0"/>
              </a:rPr>
              <a:t>What do we learn?</a:t>
            </a:r>
            <a:endParaRPr lang="en-US" sz="800" i="1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285750" indent="-285750" algn="l" defTabSz="100584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cs typeface="Calibri" panose="020F0502020204030204" pitchFamily="34" charset="0"/>
              </a:rPr>
              <a:t>Brazil and Canada comparison </a:t>
            </a:r>
          </a:p>
          <a:p>
            <a:pPr marL="788670" lvl="1" indent="-285750" algn="l" defTabSz="100584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360" dirty="0">
                <a:solidFill>
                  <a:prstClr val="black"/>
                </a:solidFill>
                <a:cs typeface="Calibri" panose="020F0502020204030204" pitchFamily="34" charset="0"/>
              </a:rPr>
              <a:t>Both states focus on consultation processes</a:t>
            </a:r>
          </a:p>
          <a:p>
            <a:pPr marL="788670" lvl="1" indent="-285750" algn="l" defTabSz="100584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360" dirty="0">
                <a:solidFill>
                  <a:prstClr val="black"/>
                </a:solidFill>
                <a:cs typeface="Calibri" panose="020F0502020204030204" pitchFamily="34" charset="0"/>
              </a:rPr>
              <a:t>Indigenous agency matters; they use many strategies to be heard and to express their self-determination and consent: co-management, lawsuits, protocols, blockades, alliances, agreements, etc. </a:t>
            </a:r>
            <a:endParaRPr lang="en-US" sz="800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285750" indent="-285750" algn="l" defTabSz="100584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cs typeface="Calibri" panose="020F0502020204030204" pitchFamily="34" charset="0"/>
              </a:rPr>
              <a:t>Inhabited institutions approach enable us to make sense on how Indigenous peoples negotiated consent</a:t>
            </a:r>
            <a:r>
              <a:rPr lang="en-US" sz="1800" dirty="0">
                <a:cs typeface="Calibri" panose="020F0502020204030204" pitchFamily="34" charset="0"/>
              </a:rPr>
              <a:t> "on the ground"</a:t>
            </a:r>
            <a:endParaRPr lang="en-US" sz="1800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788670" lvl="1" indent="-285750" algn="l" defTabSz="100584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360" dirty="0">
                <a:solidFill>
                  <a:prstClr val="black"/>
                </a:solidFill>
                <a:cs typeface="Calibri" panose="020F0502020204030204" pitchFamily="34" charset="0"/>
              </a:rPr>
              <a:t>Showcase how FPIC is negotiated differently depending on the actors and the "rules of the game“</a:t>
            </a:r>
          </a:p>
          <a:p>
            <a:pPr marL="1291590" lvl="2" indent="-285750" algn="l" defTabSz="100584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140" dirty="0">
                <a:solidFill>
                  <a:prstClr val="black"/>
                </a:solidFill>
                <a:cs typeface="Calibri" panose="020F0502020204030204" pitchFamily="34" charset="0"/>
              </a:rPr>
              <a:t> Agency is always expressed within contexts/ pre-existing set of social structures</a:t>
            </a:r>
          </a:p>
          <a:p>
            <a:pPr marL="788670" lvl="1" indent="-285750" algn="l" defTabSz="100584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360" dirty="0">
                <a:solidFill>
                  <a:prstClr val="black"/>
                </a:solidFill>
                <a:cs typeface="Calibri" panose="020F0502020204030204" pitchFamily="34" charset="0"/>
              </a:rPr>
              <a:t>In both cases, Indigenous people's appropriation of FPIC enable them to participate or interfere on the decision-making of mining activities </a:t>
            </a:r>
          </a:p>
          <a:p>
            <a:pPr lvl="1" algn="l" defTabSz="1005840" eaLnBrk="1" fontAlgn="auto" hangingPunct="1">
              <a:spcAft>
                <a:spcPts val="0"/>
              </a:spcAft>
              <a:defRPr/>
            </a:pPr>
            <a:endParaRPr lang="en-US" sz="1360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pic>
        <p:nvPicPr>
          <p:cNvPr id="28675" name="Image 2">
            <a:extLst>
              <a:ext uri="{FF2B5EF4-FFF2-40B4-BE49-F238E27FC236}">
                <a16:creationId xmlns:a16="http://schemas.microsoft.com/office/drawing/2014/main" id="{6A2CC9A5-A57D-7840-BD31-8F2413D81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71" y="6214487"/>
            <a:ext cx="10105767" cy="154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CDD4EAA9-4158-DF4F-A6CD-026D47BD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950" y="1558925"/>
            <a:ext cx="9055100" cy="5835650"/>
          </a:xfrm>
        </p:spPr>
        <p:txBody>
          <a:bodyPr rtlCol="0">
            <a:normAutofit/>
          </a:bodyPr>
          <a:lstStyle/>
          <a:p>
            <a:pPr algn="l" defTabSz="1005840" eaLnBrk="1" fontAlgn="auto" hangingPunct="1">
              <a:spcAft>
                <a:spcPts val="0"/>
              </a:spcAft>
              <a:defRPr/>
            </a:pPr>
            <a:endParaRPr lang="en-US" b="1" dirty="0">
              <a:solidFill>
                <a:prstClr val="black"/>
              </a:solidFill>
            </a:endParaRPr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en-US" b="1" dirty="0">
              <a:solidFill>
                <a:prstClr val="black"/>
              </a:solidFill>
            </a:endParaRPr>
          </a:p>
          <a:p>
            <a:pPr defTabSz="1005840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</a:rPr>
              <a:t>Thank you! </a:t>
            </a:r>
            <a:r>
              <a:rPr lang="en-US" b="1" dirty="0" err="1">
                <a:solidFill>
                  <a:prstClr val="black"/>
                </a:solidFill>
              </a:rPr>
              <a:t>Obrigada</a:t>
            </a:r>
            <a:r>
              <a:rPr lang="en-US" b="1" dirty="0">
                <a:solidFill>
                  <a:prstClr val="black"/>
                </a:solidFill>
              </a:rPr>
              <a:t>! Merci! </a:t>
            </a:r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en-US" sz="800" b="1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en-US" sz="800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lvl="1" algn="l" defTabSz="1005840" eaLnBrk="1" fontAlgn="auto" hangingPunct="1">
              <a:spcAft>
                <a:spcPts val="0"/>
              </a:spcAft>
              <a:defRPr/>
            </a:pPr>
            <a:endParaRPr lang="en-US" sz="1360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pic>
        <p:nvPicPr>
          <p:cNvPr id="28675" name="Image 2">
            <a:extLst>
              <a:ext uri="{FF2B5EF4-FFF2-40B4-BE49-F238E27FC236}">
                <a16:creationId xmlns:a16="http://schemas.microsoft.com/office/drawing/2014/main" id="{6A2CC9A5-A57D-7840-BD31-8F2413D81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71" y="6214487"/>
            <a:ext cx="10105767" cy="154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075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5DA9419A-5D9A-1342-8260-6E44F38E45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950" y="1558925"/>
            <a:ext cx="9055100" cy="5835650"/>
          </a:xfrm>
        </p:spPr>
        <p:txBody>
          <a:bodyPr rtlCol="0">
            <a:normAutofit/>
          </a:bodyPr>
          <a:lstStyle/>
          <a:p>
            <a:pPr algn="l" defTabSz="1005840" eaLnBrk="1" fontAlgn="auto" hangingPunct="1">
              <a:spcAft>
                <a:spcPts val="0"/>
              </a:spcAft>
              <a:defRPr/>
            </a:pPr>
            <a:r>
              <a:rPr lang="fr-CA" b="1" dirty="0"/>
              <a:t>Introduction</a:t>
            </a:r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fr-CA" b="1" dirty="0"/>
          </a:p>
          <a:p>
            <a:pPr algn="l" defTabSz="1005840" eaLnBrk="1" fontAlgn="auto" hangingPunct="1">
              <a:spcAft>
                <a:spcPts val="0"/>
              </a:spcAft>
              <a:defRPr/>
            </a:pPr>
            <a:r>
              <a:rPr lang="en-US" sz="2000" dirty="0">
                <a:cs typeface="Calibri" panose="020F0502020204030204" pitchFamily="34" charset="0"/>
              </a:rPr>
              <a:t>"Recognition of rights in international legal instruments and national legislation is important but struggles over Indigenous rights ‘will ultimately be fought out on the ground’." (</a:t>
            </a:r>
            <a:r>
              <a:rPr lang="en-US" sz="2000" dirty="0" err="1">
                <a:cs typeface="Calibri" panose="020F0502020204030204" pitchFamily="34" charset="0"/>
              </a:rPr>
              <a:t>O’Faircheallaigh</a:t>
            </a:r>
            <a:r>
              <a:rPr lang="en-US" sz="2000" dirty="0">
                <a:cs typeface="Calibri" panose="020F0502020204030204" pitchFamily="34" charset="0"/>
              </a:rPr>
              <a:t> 2012: 532)</a:t>
            </a:r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en-US" sz="2000" dirty="0">
              <a:cs typeface="Calibri" panose="020F0502020204030204" pitchFamily="34" charset="0"/>
            </a:endParaRPr>
          </a:p>
          <a:p>
            <a:pPr algn="l" defTabSz="1005840" eaLnBrk="1" fontAlgn="auto" hangingPunct="1">
              <a:spcAft>
                <a:spcPts val="0"/>
              </a:spcAft>
              <a:defRPr/>
            </a:pPr>
            <a:r>
              <a:rPr lang="en-US" sz="2000" u="sng" dirty="0">
                <a:cs typeface="Calibri" panose="020F0502020204030204" pitchFamily="34" charset="0"/>
              </a:rPr>
              <a:t>Question</a:t>
            </a:r>
          </a:p>
          <a:p>
            <a:pPr marL="342900" indent="-342900" algn="l" defTabSz="100584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cs typeface="Calibri" panose="020F0502020204030204" pitchFamily="34" charset="0"/>
              </a:rPr>
              <a:t>What is the role of institutions and agency on the appropriation of free, prior and informed consent (FPIC)? </a:t>
            </a:r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en-US" sz="1400" dirty="0">
              <a:cs typeface="Calibri" panose="020F0502020204030204" pitchFamily="34" charset="0"/>
            </a:endParaRPr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en-US" sz="2000" dirty="0">
              <a:cs typeface="Calibri" panose="020F0502020204030204" pitchFamily="34" charset="0"/>
            </a:endParaRPr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en-US" sz="2000" dirty="0">
              <a:cs typeface="Calibri" panose="020F0502020204030204" pitchFamily="34" charset="0"/>
            </a:endParaRPr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en-US" sz="2000" dirty="0">
              <a:cs typeface="Calibri" panose="020F0502020204030204" pitchFamily="34" charset="0"/>
            </a:endParaRPr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fr-CA" sz="2000" dirty="0"/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fr-CA" b="1" dirty="0"/>
          </a:p>
        </p:txBody>
      </p:sp>
      <p:pic>
        <p:nvPicPr>
          <p:cNvPr id="16387" name="Image 2">
            <a:extLst>
              <a:ext uri="{FF2B5EF4-FFF2-40B4-BE49-F238E27FC236}">
                <a16:creationId xmlns:a16="http://schemas.microsoft.com/office/drawing/2014/main" id="{B2D746CD-EC58-304D-A32F-5D161A3ED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6135688"/>
            <a:ext cx="10112375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0BE93CF9-B554-46AB-8A46-E95A0166C2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950" y="1558925"/>
            <a:ext cx="9055100" cy="5835650"/>
          </a:xfrm>
        </p:spPr>
        <p:txBody>
          <a:bodyPr rtlCol="0">
            <a:normAutofit/>
          </a:bodyPr>
          <a:lstStyle/>
          <a:p>
            <a:pPr algn="l" defTabSz="1005840" eaLnBrk="1" fontAlgn="auto" hangingPunct="1">
              <a:spcAft>
                <a:spcPts val="0"/>
              </a:spcAft>
              <a:defRPr/>
            </a:pPr>
            <a:r>
              <a:rPr lang="fr-CA" b="1" dirty="0" err="1">
                <a:solidFill>
                  <a:prstClr val="black"/>
                </a:solidFill>
              </a:rPr>
              <a:t>Inhabited</a:t>
            </a:r>
            <a:r>
              <a:rPr lang="fr-CA" b="1" dirty="0">
                <a:solidFill>
                  <a:prstClr val="black"/>
                </a:solidFill>
              </a:rPr>
              <a:t> institutions </a:t>
            </a:r>
            <a:r>
              <a:rPr lang="fr-CA" b="1" dirty="0" err="1">
                <a:solidFill>
                  <a:prstClr val="black"/>
                </a:solidFill>
              </a:rPr>
              <a:t>approach</a:t>
            </a:r>
            <a:endParaRPr lang="fr-CA" b="1" dirty="0">
              <a:solidFill>
                <a:prstClr val="black"/>
              </a:solidFill>
            </a:endParaRPr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fr-CA" sz="100" b="1" dirty="0">
              <a:solidFill>
                <a:prstClr val="black"/>
              </a:solidFill>
            </a:endParaRPr>
          </a:p>
          <a:p>
            <a:pPr algn="l" defTabSz="1005840" eaLnBrk="1" fontAlgn="auto" hangingPunct="1"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cs typeface="Calibri" panose="020F0502020204030204" pitchFamily="34" charset="0"/>
              </a:rPr>
              <a:t>“Institutions are not inert categories of meaning; they are populated with people whose social interactions suffuse institutions with local force and significance." (Hallett and </a:t>
            </a:r>
            <a:r>
              <a:rPr lang="en-US" sz="1800" dirty="0" err="1">
                <a:solidFill>
                  <a:prstClr val="black"/>
                </a:solidFill>
                <a:cs typeface="Calibri" panose="020F0502020204030204" pitchFamily="34" charset="0"/>
              </a:rPr>
              <a:t>Ventresca</a:t>
            </a:r>
            <a:r>
              <a:rPr lang="en-US" sz="1800" dirty="0">
                <a:solidFill>
                  <a:prstClr val="black"/>
                </a:solidFill>
                <a:cs typeface="Calibri" panose="020F0502020204030204" pitchFamily="34" charset="0"/>
              </a:rPr>
              <a:t> 2016) </a:t>
            </a:r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en-US" sz="1000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algn="l" defTabSz="1005840" eaLnBrk="1" fontAlgn="auto" hangingPunct="1"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cs typeface="Calibri" panose="020F0502020204030204" pitchFamily="34" charset="0"/>
              </a:rPr>
              <a:t>"People doing things together" – Conflict and/ or collaboration (Becker 1986) </a:t>
            </a:r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en-US" sz="1000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algn="l" defTabSz="1005840" eaLnBrk="1" fontAlgn="auto" hangingPunct="1">
              <a:spcAft>
                <a:spcPts val="0"/>
              </a:spcAft>
              <a:defRPr/>
            </a:pPr>
            <a:r>
              <a:rPr lang="en-US" sz="1800" i="1" dirty="0">
                <a:solidFill>
                  <a:prstClr val="black"/>
                </a:solidFill>
                <a:cs typeface="Calibri" panose="020F0502020204030204" pitchFamily="34" charset="0"/>
              </a:rPr>
              <a:t>Why it matters?</a:t>
            </a:r>
          </a:p>
          <a:p>
            <a:pPr marL="342900" indent="-342900" algn="l" defTabSz="100584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cs typeface="Calibri" panose="020F0502020204030204" pitchFamily="34" charset="0"/>
              </a:rPr>
              <a:t>Consistent with the governance of resource development </a:t>
            </a:r>
          </a:p>
          <a:p>
            <a:pPr marL="845820" lvl="1" indent="-342900" algn="l" defTabSz="1005840" eaLnBrk="1" fontAlgn="auto" hangingPunct="1">
              <a:spcBef>
                <a:spcPts val="11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360" dirty="0">
                <a:solidFill>
                  <a:prstClr val="black"/>
                </a:solidFill>
                <a:cs typeface="Calibri" panose="020F0502020204030204" pitchFamily="34" charset="0"/>
              </a:rPr>
              <a:t>"Different resource governance regimes emerge from the interactions between the various actors involved in the mining arena." (Le </a:t>
            </a:r>
            <a:r>
              <a:rPr lang="en-US" sz="1360" dirty="0" err="1">
                <a:solidFill>
                  <a:prstClr val="black"/>
                </a:solidFill>
                <a:cs typeface="Calibri" panose="020F0502020204030204" pitchFamily="34" charset="0"/>
              </a:rPr>
              <a:t>Meur</a:t>
            </a:r>
            <a:r>
              <a:rPr lang="en-US" sz="1360" dirty="0">
                <a:solidFill>
                  <a:prstClr val="black"/>
                </a:solidFill>
                <a:cs typeface="Calibri" panose="020F0502020204030204" pitchFamily="34" charset="0"/>
              </a:rPr>
              <a:t> et al 2013: 192)</a:t>
            </a:r>
          </a:p>
          <a:p>
            <a:pPr marL="342900" indent="-342900" algn="l" defTabSz="100584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cs typeface="Calibri" panose="020F0502020204030204" pitchFamily="34" charset="0"/>
              </a:rPr>
              <a:t>"Institutional arrangements shape political outcome through the way in which they structure the rules of the games." (Rice 2019: 3)</a:t>
            </a:r>
          </a:p>
          <a:p>
            <a:pPr marL="342900" indent="-342900" algn="l" defTabSz="100584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cs typeface="Calibri" panose="020F0502020204030204" pitchFamily="34" charset="0"/>
              </a:rPr>
              <a:t>"Whether and how FPIC is implemented depends on both the institutional context and the agency of the actors involved." (Papillon and Rodon 2019)</a:t>
            </a:r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highlight>
                <a:srgbClr val="FFFF00"/>
              </a:highlight>
              <a:cs typeface="Calibri" panose="020F0502020204030204" pitchFamily="34" charset="0"/>
            </a:endParaRPr>
          </a:p>
          <a:p>
            <a:pPr marL="342900" indent="-342900" algn="l" defTabSz="100584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en-US" sz="2000" dirty="0">
              <a:cs typeface="Calibri" panose="020F0502020204030204" pitchFamily="34" charset="0"/>
            </a:endParaRPr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en-US" sz="2000" dirty="0">
              <a:cs typeface="Calibri" panose="020F0502020204030204" pitchFamily="34" charset="0"/>
            </a:endParaRPr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en-US" sz="2000" dirty="0">
              <a:cs typeface="Calibri" panose="020F0502020204030204" pitchFamily="34" charset="0"/>
            </a:endParaRPr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fr-CA" sz="2000" dirty="0"/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fr-CA" b="1" dirty="0"/>
          </a:p>
        </p:txBody>
      </p:sp>
      <p:pic>
        <p:nvPicPr>
          <p:cNvPr id="6147" name="Image 2">
            <a:extLst>
              <a:ext uri="{FF2B5EF4-FFF2-40B4-BE49-F238E27FC236}">
                <a16:creationId xmlns:a16="http://schemas.microsoft.com/office/drawing/2014/main" id="{B9CAF1E5-B7AA-4E2D-B738-7577EE8A5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6213475"/>
            <a:ext cx="1011237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B560349A-EED8-454D-BEF6-6FC9649E2429}"/>
              </a:ext>
            </a:extLst>
          </p:cNvPr>
          <p:cNvSpPr/>
          <p:nvPr/>
        </p:nvSpPr>
        <p:spPr>
          <a:xfrm>
            <a:off x="5595938" y="889686"/>
            <a:ext cx="4075112" cy="118755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Free, prior and informed consent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(FPIC) as an inhabited institution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04B5D7E7-A397-C240-8A15-F7464765CD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950" y="1558925"/>
            <a:ext cx="9055100" cy="5835650"/>
          </a:xfrm>
        </p:spPr>
        <p:txBody>
          <a:bodyPr rtlCol="0">
            <a:normAutofit/>
          </a:bodyPr>
          <a:lstStyle/>
          <a:p>
            <a:pPr algn="l" defTabSz="1005840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</a:rPr>
              <a:t>Free, Prior and Informed Consent (FPIC)</a:t>
            </a:r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algn="l" defTabSz="1005840" eaLnBrk="1" fontAlgn="auto" hangingPunct="1">
              <a:spcAft>
                <a:spcPts val="0"/>
              </a:spcAft>
              <a:defRPr/>
            </a:pPr>
            <a:r>
              <a:rPr lang="en-US" sz="2000" u="sng" dirty="0">
                <a:solidFill>
                  <a:prstClr val="black"/>
                </a:solidFill>
                <a:cs typeface="Calibri" panose="020F0502020204030204" pitchFamily="34" charset="0"/>
              </a:rPr>
              <a:t>Main agreements</a:t>
            </a:r>
          </a:p>
          <a:p>
            <a:pPr marL="342900" indent="-342900" algn="l" defTabSz="100584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cs typeface="Calibri" panose="020F0502020204030204" pitchFamily="34" charset="0"/>
              </a:rPr>
              <a:t>Indigenous and Tribal Peoples Convention (ILO 169, 1989)</a:t>
            </a:r>
          </a:p>
          <a:p>
            <a:pPr marL="342900" indent="-342900" algn="l" defTabSz="100584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cs typeface="Calibri" panose="020F0502020204030204" pitchFamily="34" charset="0"/>
              </a:rPr>
              <a:t>United Nations Declaration on the rights of Indigenous peoples (UNDRIP, 2007)</a:t>
            </a:r>
            <a:endParaRPr lang="en-US" sz="2000" dirty="0">
              <a:cs typeface="Calibri" panose="020F0502020204030204" pitchFamily="34" charset="0"/>
            </a:endParaRPr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en-US" sz="2000" dirty="0">
              <a:cs typeface="Calibri" panose="020F0502020204030204" pitchFamily="34" charset="0"/>
            </a:endParaRPr>
          </a:p>
          <a:p>
            <a:pPr algn="l" defTabSz="1005840" eaLnBrk="1" fontAlgn="auto" hangingPunct="1">
              <a:spcAft>
                <a:spcPts val="0"/>
              </a:spcAft>
              <a:defRPr/>
            </a:pPr>
            <a:r>
              <a:rPr lang="en-US" sz="2000" dirty="0">
                <a:cs typeface="Calibri" panose="020F0502020204030204" pitchFamily="34" charset="0"/>
              </a:rPr>
              <a:t>FPIC is integrated in the corporate social license (Hanna and </a:t>
            </a:r>
            <a:r>
              <a:rPr lang="en-US" sz="2000" dirty="0" err="1">
                <a:cs typeface="Calibri" panose="020F0502020204030204" pitchFamily="34" charset="0"/>
              </a:rPr>
              <a:t>Vanclay</a:t>
            </a:r>
            <a:r>
              <a:rPr lang="en-US" sz="2000" dirty="0">
                <a:cs typeface="Calibri" panose="020F0502020204030204" pitchFamily="34" charset="0"/>
              </a:rPr>
              <a:t> 2013; Owen and Kemp 2014). </a:t>
            </a:r>
          </a:p>
          <a:p>
            <a:pPr marL="342900" indent="-342900" algn="l" defTabSz="100584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cs typeface="Calibri" panose="020F0502020204030204" pitchFamily="34" charset="0"/>
              </a:rPr>
              <a:t>International Council on Mining and Metals (ICMM) – </a:t>
            </a:r>
            <a:r>
              <a:rPr lang="en-US" sz="2000" i="1" dirty="0">
                <a:cs typeface="Calibri" panose="020F0502020204030204" pitchFamily="34" charset="0"/>
              </a:rPr>
              <a:t>Indigenous Peoples and Mining: Position Statement </a:t>
            </a:r>
            <a:r>
              <a:rPr lang="en-US" sz="2000" dirty="0">
                <a:cs typeface="Calibri" panose="020F0502020204030204" pitchFamily="34" charset="0"/>
              </a:rPr>
              <a:t>(2013)</a:t>
            </a:r>
          </a:p>
          <a:p>
            <a:pPr marL="342900" indent="-342900" algn="l" defTabSz="100584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cs typeface="Calibri" panose="020F0502020204030204" pitchFamily="34" charset="0"/>
              </a:rPr>
              <a:t>Word Bank – </a:t>
            </a:r>
            <a:r>
              <a:rPr lang="en-US" sz="2000" i="1" dirty="0">
                <a:cs typeface="Calibri" panose="020F0502020204030204" pitchFamily="34" charset="0"/>
              </a:rPr>
              <a:t>Environmental and Social Framework </a:t>
            </a:r>
            <a:r>
              <a:rPr lang="en-US" sz="2000" dirty="0">
                <a:cs typeface="Calibri" panose="020F0502020204030204" pitchFamily="34" charset="0"/>
              </a:rPr>
              <a:t>(2017)</a:t>
            </a:r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en-US" sz="2000" dirty="0">
              <a:cs typeface="Calibri" panose="020F0502020204030204" pitchFamily="34" charset="0"/>
            </a:endParaRPr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en-US" sz="2000" dirty="0">
              <a:cs typeface="Calibri" panose="020F0502020204030204" pitchFamily="34" charset="0"/>
            </a:endParaRPr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fr-CA" sz="2000" dirty="0"/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fr-CA" b="1" dirty="0"/>
          </a:p>
        </p:txBody>
      </p:sp>
      <p:pic>
        <p:nvPicPr>
          <p:cNvPr id="19459" name="Image 2">
            <a:extLst>
              <a:ext uri="{FF2B5EF4-FFF2-40B4-BE49-F238E27FC236}">
                <a16:creationId xmlns:a16="http://schemas.microsoft.com/office/drawing/2014/main" id="{33C9606D-EAD7-1141-9BF4-9C8027B5E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6135688"/>
            <a:ext cx="10112375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54583306-44E5-4412-AC64-1AF2933DEF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8025" y="415925"/>
            <a:ext cx="8870950" cy="694055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pt-BR" dirty="0"/>
              <a:t> </a:t>
            </a:r>
            <a:br>
              <a:rPr lang="pt-BR" dirty="0"/>
            </a:br>
            <a:endParaRPr lang="pt-BR" dirty="0"/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14338" name="Imagem 5">
            <a:extLst>
              <a:ext uri="{FF2B5EF4-FFF2-40B4-BE49-F238E27FC236}">
                <a16:creationId xmlns:a16="http://schemas.microsoft.com/office/drawing/2014/main" id="{300F3716-DBA7-4499-B5C2-505FBCD6D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6410325"/>
            <a:ext cx="2574925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4464E4B-D3AD-47BA-9EC2-8EB56A031A89}"/>
              </a:ext>
            </a:extLst>
          </p:cNvPr>
          <p:cNvSpPr txBox="1"/>
          <p:nvPr/>
        </p:nvSpPr>
        <p:spPr>
          <a:xfrm>
            <a:off x="512763" y="0"/>
            <a:ext cx="5114925" cy="3232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latin typeface="Georgia" panose="02040502050405020303" pitchFamily="18" charset="0"/>
              </a:rPr>
              <a:t>THE JURUNA PROTOCOL OF CONSULTATION</a:t>
            </a:r>
          </a:p>
          <a:p>
            <a:pPr algn="ctr">
              <a:defRPr/>
            </a:pPr>
            <a:r>
              <a:rPr lang="pt-BR" sz="2000" b="1" dirty="0">
                <a:latin typeface="Georgia" panose="02040502050405020303" pitchFamily="18" charset="0"/>
              </a:rPr>
              <a:t>AND THE BELO SUN MINING PROJET</a:t>
            </a:r>
          </a:p>
          <a:p>
            <a:pPr algn="ctr">
              <a:defRPr/>
            </a:pPr>
            <a:endParaRPr lang="pt-BR" sz="2000" b="1" dirty="0">
              <a:latin typeface="+mn-lt"/>
            </a:endParaRPr>
          </a:p>
          <a:p>
            <a:pPr>
              <a:defRPr/>
            </a:pPr>
            <a:endParaRPr lang="pt-BR" sz="3200" b="1" dirty="0"/>
          </a:p>
          <a:p>
            <a:pPr>
              <a:defRPr/>
            </a:pPr>
            <a:endParaRPr lang="pt-BR" b="1" dirty="0"/>
          </a:p>
          <a:p>
            <a:pPr>
              <a:defRPr/>
            </a:pPr>
            <a:endParaRPr lang="pt-BR" b="1" dirty="0"/>
          </a:p>
          <a:p>
            <a:pPr>
              <a:defRPr/>
            </a:pPr>
            <a:endParaRPr lang="pt-BR" b="1" dirty="0"/>
          </a:p>
          <a:p>
            <a:pPr>
              <a:defRPr/>
            </a:pPr>
            <a:endParaRPr lang="fr-FR" dirty="0"/>
          </a:p>
        </p:txBody>
      </p:sp>
      <p:pic>
        <p:nvPicPr>
          <p:cNvPr id="14340" name="Picture 2">
            <a:extLst>
              <a:ext uri="{FF2B5EF4-FFF2-40B4-BE49-F238E27FC236}">
                <a16:creationId xmlns:a16="http://schemas.microsoft.com/office/drawing/2014/main" id="{83A359CF-6277-4EDD-9D9C-587BC5B79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1416050"/>
            <a:ext cx="5956300" cy="477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Espaço Reservado para Conteúdo 3">
            <a:extLst>
              <a:ext uri="{FF2B5EF4-FFF2-40B4-BE49-F238E27FC236}">
                <a16:creationId xmlns:a16="http://schemas.microsoft.com/office/drawing/2014/main" id="{59B320CD-ACBF-4E79-84B8-F3401084C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0" y="304800"/>
            <a:ext cx="46482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051FB424-74D9-4359-9987-0C77DC8460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50" y="482600"/>
            <a:ext cx="9055100" cy="7150100"/>
          </a:xfrm>
        </p:spPr>
        <p:txBody>
          <a:bodyPr rtlCol="0">
            <a:normAutofit/>
          </a:bodyPr>
          <a:lstStyle/>
          <a:p>
            <a:pPr algn="l" defTabSz="1005840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</a:rPr>
              <a:t>Legal and Political Context : Brazil</a:t>
            </a:r>
            <a:endParaRPr lang="fr-CA" b="1" dirty="0">
              <a:solidFill>
                <a:prstClr val="black"/>
              </a:solidFill>
            </a:endParaRPr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en-US" sz="1800" u="sng" dirty="0">
              <a:cs typeface="Calibri" panose="020F0502020204030204" pitchFamily="34" charset="0"/>
            </a:endParaRPr>
          </a:p>
          <a:p>
            <a:pPr algn="l" defTabSz="1005840" eaLnBrk="1" fontAlgn="auto" hangingPunct="1">
              <a:spcAft>
                <a:spcPts val="0"/>
              </a:spcAft>
              <a:defRPr/>
            </a:pPr>
            <a:r>
              <a:rPr lang="en-US" sz="1800" u="sng" dirty="0">
                <a:cs typeface="Calibri" panose="020F0502020204030204" pitchFamily="34" charset="0"/>
              </a:rPr>
              <a:t>International commitments</a:t>
            </a:r>
          </a:p>
          <a:p>
            <a:pPr marL="285750" indent="-285750" algn="l" defTabSz="100584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Calibri" panose="020F0502020204030204" pitchFamily="34" charset="0"/>
              </a:rPr>
              <a:t>UNDRIP </a:t>
            </a:r>
          </a:p>
          <a:p>
            <a:pPr marL="285750" indent="-285750" algn="l" defTabSz="100584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A" sz="1800" cap="all" dirty="0"/>
              <a:t>OAS DECLARATION ON THE RIGHTS OF INDIGENOUS PEOPLES</a:t>
            </a:r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en-US" sz="1000" dirty="0">
              <a:cs typeface="Calibri" panose="020F0502020204030204" pitchFamily="34" charset="0"/>
            </a:endParaRPr>
          </a:p>
          <a:p>
            <a:pPr algn="l" defTabSz="1005840" eaLnBrk="1" fontAlgn="auto" hangingPunct="1">
              <a:spcAft>
                <a:spcPts val="0"/>
              </a:spcAft>
              <a:defRPr/>
            </a:pPr>
            <a:r>
              <a:rPr lang="fr-CA" sz="1800" u="sng" dirty="0" err="1"/>
              <a:t>Legal</a:t>
            </a:r>
            <a:r>
              <a:rPr lang="fr-CA" sz="1800" u="sng" dirty="0"/>
              <a:t> </a:t>
            </a:r>
            <a:r>
              <a:rPr lang="fr-CA" sz="1800" u="sng" dirty="0" err="1"/>
              <a:t>framework</a:t>
            </a:r>
            <a:endParaRPr lang="fr-CA" sz="1800" u="sng" dirty="0"/>
          </a:p>
          <a:p>
            <a:pPr marL="285750" indent="-285750" algn="l" defTabSz="100584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A" sz="1800" dirty="0"/>
              <a:t>ILO Convention 169  </a:t>
            </a:r>
          </a:p>
          <a:p>
            <a:pPr marL="285750" indent="-285750" algn="l" defTabSz="100584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A" sz="1800" dirty="0"/>
              <a:t>Constitution Law, art. 231, par. 3</a:t>
            </a:r>
          </a:p>
          <a:p>
            <a:pPr marL="285750" indent="-285750" algn="l" defTabSz="100584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fr-CA" sz="1800" dirty="0"/>
          </a:p>
          <a:p>
            <a:pPr algn="l" defTabSz="1005840" eaLnBrk="1" fontAlgn="auto" hangingPunct="1">
              <a:spcAft>
                <a:spcPts val="0"/>
              </a:spcAft>
              <a:defRPr/>
            </a:pPr>
            <a:r>
              <a:rPr lang="fr-CA" sz="1800" u="sng" dirty="0" err="1"/>
              <a:t>Political</a:t>
            </a:r>
            <a:r>
              <a:rPr lang="fr-CA" sz="1800" u="sng" dirty="0"/>
              <a:t> </a:t>
            </a:r>
            <a:r>
              <a:rPr lang="fr-CA" sz="1800" u="sng" dirty="0" err="1"/>
              <a:t>crisis</a:t>
            </a:r>
            <a:endParaRPr lang="fr-CA" sz="1800" u="sng" dirty="0"/>
          </a:p>
          <a:p>
            <a:pPr marL="342900" indent="-342900" algn="l" defTabSz="100584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fr-CA" sz="1800" dirty="0"/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fr-CA" sz="1800" dirty="0"/>
          </a:p>
        </p:txBody>
      </p:sp>
      <p:pic>
        <p:nvPicPr>
          <p:cNvPr id="3" name="Imagem 3">
            <a:extLst>
              <a:ext uri="{FF2B5EF4-FFF2-40B4-BE49-F238E27FC236}">
                <a16:creationId xmlns:a16="http://schemas.microsoft.com/office/drawing/2014/main" id="{EB77F798-8EA0-45D9-A69B-123361DBA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660900"/>
            <a:ext cx="3670300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ais de 99% dos casos de desmatamento são ilegais, afirma especialista —  Senado Notícias">
            <a:extLst>
              <a:ext uri="{FF2B5EF4-FFF2-40B4-BE49-F238E27FC236}">
                <a16:creationId xmlns:a16="http://schemas.microsoft.com/office/drawing/2014/main" id="{A3C76975-A0D0-4AE1-AA63-595DBFA41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4394200"/>
            <a:ext cx="30734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2" descr="Não entendi o que você quis dizer', diz Al Gore após Bolsonaro falar em  explorar Amazônia com EUA - Política - Estadão">
            <a:extLst>
              <a:ext uri="{FF2B5EF4-FFF2-40B4-BE49-F238E27FC236}">
                <a16:creationId xmlns:a16="http://schemas.microsoft.com/office/drawing/2014/main" id="{0D9CECA6-03B2-4FB5-A219-6B3B8D26B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3162300"/>
            <a:ext cx="3987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ZoneTexte 6">
            <a:extLst>
              <a:ext uri="{FF2B5EF4-FFF2-40B4-BE49-F238E27FC236}">
                <a16:creationId xmlns:a16="http://schemas.microsoft.com/office/drawing/2014/main" id="{4068A804-EB1D-4381-A7B0-D9E5A67ED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3638" y="4994275"/>
            <a:ext cx="34956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fr-FR" i="1"/>
              <a:t> </a:t>
            </a:r>
            <a:endParaRPr lang="fr-CA" altLang="fr-FR" i="1"/>
          </a:p>
          <a:p>
            <a:pPr algn="just"/>
            <a:r>
              <a:rPr lang="en-US" altLang="fr-FR" i="1"/>
              <a:t>“We would very much like to exploit the Amazon together with the United States.” </a:t>
            </a:r>
            <a:r>
              <a:rPr lang="en-US" altLang="fr-FR"/>
              <a:t>Bolsonaro, January 2019. </a:t>
            </a:r>
            <a:endParaRPr lang="fr-CA" altLang="fr-FR"/>
          </a:p>
          <a:p>
            <a:endParaRPr lang="fr-FR" altLang="fr-F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ous-titre 1">
            <a:extLst>
              <a:ext uri="{FF2B5EF4-FFF2-40B4-BE49-F238E27FC236}">
                <a16:creationId xmlns:a16="http://schemas.microsoft.com/office/drawing/2014/main" id="{D5AA1FB9-3377-634C-95D5-9E00026F3FF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01650" y="476250"/>
            <a:ext cx="9055100" cy="7150100"/>
          </a:xfrm>
        </p:spPr>
        <p:txBody>
          <a:bodyPr/>
          <a:lstStyle/>
          <a:p>
            <a:pPr eaLnBrk="1" hangingPunct="1"/>
            <a:r>
              <a:rPr lang="fr-CA" altLang="fr-FR" sz="2400" b="1"/>
              <a:t>AFTER BELO MONTE DAM, THE BELO SUN MINING PROJECT</a:t>
            </a:r>
          </a:p>
        </p:txBody>
      </p:sp>
      <p:pic>
        <p:nvPicPr>
          <p:cNvPr id="17410" name="Image 3">
            <a:extLst>
              <a:ext uri="{FF2B5EF4-FFF2-40B4-BE49-F238E27FC236}">
                <a16:creationId xmlns:a16="http://schemas.microsoft.com/office/drawing/2014/main" id="{2B783903-A247-E540-B8F2-ACCA347D1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5" y="1100517"/>
            <a:ext cx="4179351" cy="278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Image 8">
            <a:extLst>
              <a:ext uri="{FF2B5EF4-FFF2-40B4-BE49-F238E27FC236}">
                <a16:creationId xmlns:a16="http://schemas.microsoft.com/office/drawing/2014/main" id="{F8E9A321-D460-824D-AB80-7F2FE0A3A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4766469"/>
            <a:ext cx="3259137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ZoneTexte 9">
            <a:extLst>
              <a:ext uri="{FF2B5EF4-FFF2-40B4-BE49-F238E27FC236}">
                <a16:creationId xmlns:a16="http://schemas.microsoft.com/office/drawing/2014/main" id="{8A793705-74AC-CC41-A1A7-839D2CDBD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4213225"/>
            <a:ext cx="14620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XINGU RIVER </a:t>
            </a:r>
          </a:p>
        </p:txBody>
      </p:sp>
      <p:sp>
        <p:nvSpPr>
          <p:cNvPr id="17413" name="ZoneTexte 10">
            <a:extLst>
              <a:ext uri="{FF2B5EF4-FFF2-40B4-BE49-F238E27FC236}">
                <a16:creationId xmlns:a16="http://schemas.microsoft.com/office/drawing/2014/main" id="{A32815D9-FE58-BD4D-AFAF-9315DE8F9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6926263"/>
            <a:ext cx="3579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CACIQUE (CHIEF) GILIARDE JURUNA </a:t>
            </a:r>
          </a:p>
        </p:txBody>
      </p:sp>
      <p:sp>
        <p:nvSpPr>
          <p:cNvPr id="17415" name="ZoneTexte 13">
            <a:extLst>
              <a:ext uri="{FF2B5EF4-FFF2-40B4-BE49-F238E27FC236}">
                <a16:creationId xmlns:a16="http://schemas.microsoft.com/office/drawing/2014/main" id="{62B21171-0782-974C-98B5-EC5285BEB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4581525"/>
            <a:ext cx="3978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« We are the owners of the Xingu river »</a:t>
            </a:r>
          </a:p>
        </p:txBody>
      </p:sp>
      <p:pic>
        <p:nvPicPr>
          <p:cNvPr id="17416" name="Picture 4" descr="Mapa&#10;&#10;Descrição gerada automaticamente">
            <a:extLst>
              <a:ext uri="{FF2B5EF4-FFF2-40B4-BE49-F238E27FC236}">
                <a16:creationId xmlns:a16="http://schemas.microsoft.com/office/drawing/2014/main" id="{25AC0AEC-6C1C-BC43-B45E-D7BC116F2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87" y="1708879"/>
            <a:ext cx="6322944" cy="4836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Espace réservé du contenu 2">
            <a:extLst>
              <a:ext uri="{FF2B5EF4-FFF2-40B4-BE49-F238E27FC236}">
                <a16:creationId xmlns:a16="http://schemas.microsoft.com/office/drawing/2014/main" id="{C3705B90-A256-4501-9DD7-A1CBCD14714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7350" y="463550"/>
            <a:ext cx="9494838" cy="6691313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fr-FR" altLang="fr-FR" sz="2400" dirty="0"/>
              <a:t>THE JURUNA PROTOCOL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fr-FR" altLang="fr-FR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000" dirty="0"/>
              <a:t>The </a:t>
            </a:r>
            <a:r>
              <a:rPr lang="en-US" sz="2000" dirty="0" err="1"/>
              <a:t>Juruna</a:t>
            </a:r>
            <a:r>
              <a:rPr lang="en-US" sz="2000" dirty="0"/>
              <a:t> Protocol is divided into three parts:</a:t>
            </a:r>
            <a:endParaRPr lang="fr-CA" sz="2000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000" dirty="0"/>
              <a:t>1) The first part describes who the </a:t>
            </a:r>
            <a:r>
              <a:rPr lang="en-US" sz="2000" dirty="0" err="1"/>
              <a:t>Juruna</a:t>
            </a:r>
            <a:r>
              <a:rPr lang="en-US" sz="2000" dirty="0"/>
              <a:t> are, their territory, the current socio-political context and the reasons why they decided to discuss, agree and publish their own consultation Protocol. </a:t>
            </a:r>
            <a:endParaRPr lang="fr-CA" sz="2000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000" dirty="0"/>
              <a:t>2) The second part answers the questions: what should be subjected to consultation, when, how, with whom and for what.  </a:t>
            </a:r>
            <a:endParaRPr lang="fr-CA" sz="2000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fr-CA" sz="2000" dirty="0"/>
              <a:t>3) </a:t>
            </a:r>
            <a:r>
              <a:rPr lang="en-US" sz="2000" dirty="0"/>
              <a:t>The third part reproduces Federal Constitution, ILO Convention 169 and UNDRIP articles referring to the right to consultation and consent.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400" dirty="0"/>
              <a:t>The </a:t>
            </a:r>
            <a:r>
              <a:rPr lang="en-US" sz="2400" dirty="0" err="1"/>
              <a:t>Juruna</a:t>
            </a:r>
            <a:r>
              <a:rPr lang="en-US" sz="2400" dirty="0"/>
              <a:t> protocol :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2400" dirty="0"/>
              <a:t>See as an opportunity to stop history from repeating itself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2400" dirty="0"/>
              <a:t>Legal Victory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2400" dirty="0"/>
              <a:t>Empowerment / agency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2400" dirty="0"/>
              <a:t>Important precedent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fr-CA" sz="2400" dirty="0"/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fr-FR" altLang="fr-FR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541E2421-34CF-B04C-8BE5-5506B62270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950" y="1558925"/>
            <a:ext cx="9055100" cy="5835650"/>
          </a:xfrm>
        </p:spPr>
        <p:txBody>
          <a:bodyPr rtlCol="0">
            <a:normAutofit/>
          </a:bodyPr>
          <a:lstStyle/>
          <a:p>
            <a:pPr algn="l" defTabSz="1005840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</a:rPr>
              <a:t>Context: Canada</a:t>
            </a:r>
            <a:endParaRPr lang="fr-CA" b="1" dirty="0">
              <a:solidFill>
                <a:prstClr val="black"/>
              </a:solidFill>
            </a:endParaRPr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en-US" sz="1800" u="sng" dirty="0">
              <a:cs typeface="Calibri" panose="020F0502020204030204" pitchFamily="34" charset="0"/>
            </a:endParaRPr>
          </a:p>
          <a:p>
            <a:pPr algn="l" defTabSz="1005840" eaLnBrk="1" fontAlgn="auto" hangingPunct="1">
              <a:spcAft>
                <a:spcPts val="0"/>
              </a:spcAft>
              <a:defRPr/>
            </a:pPr>
            <a:r>
              <a:rPr lang="en-US" sz="1800" u="sng" dirty="0">
                <a:cs typeface="Calibri" panose="020F0502020204030204" pitchFamily="34" charset="0"/>
              </a:rPr>
              <a:t>International commitments</a:t>
            </a:r>
          </a:p>
          <a:p>
            <a:pPr marL="285750" indent="-285750" algn="l" defTabSz="100584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Calibri" panose="020F0502020204030204" pitchFamily="34" charset="0"/>
              </a:rPr>
              <a:t>Ø ILO 169/ UNDRIP – Parliament processes (Bill C-15 was tabled in December 2020)</a:t>
            </a:r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en-US" sz="1000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algn="l" defTabSz="1005840" eaLnBrk="1" fontAlgn="auto" hangingPunct="1">
              <a:spcAft>
                <a:spcPts val="0"/>
              </a:spcAft>
              <a:defRPr/>
            </a:pPr>
            <a:r>
              <a:rPr lang="en-US" sz="1800" u="sng" dirty="0">
                <a:solidFill>
                  <a:prstClr val="black"/>
                </a:solidFill>
                <a:cs typeface="Calibri" panose="020F0502020204030204" pitchFamily="34" charset="0"/>
              </a:rPr>
              <a:t>Historical Legacy</a:t>
            </a:r>
            <a:endParaRPr lang="en-US" sz="1800" u="sng" dirty="0">
              <a:cs typeface="Calibri" panose="020F0502020204030204" pitchFamily="34" charset="0"/>
            </a:endParaRPr>
          </a:p>
          <a:p>
            <a:pPr marL="342900" indent="-342900" algn="l" defTabSz="100584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i="1" dirty="0">
                <a:cs typeface="Calibri" panose="020F0502020204030204" pitchFamily="34" charset="0"/>
              </a:rPr>
              <a:t>Terra Nullius</a:t>
            </a:r>
          </a:p>
          <a:p>
            <a:pPr marL="342900" indent="-342900" algn="l" defTabSz="100584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Calibri" panose="020F0502020204030204" pitchFamily="34" charset="0"/>
              </a:rPr>
              <a:t>Indigenous consent as foundation of treaties (legitimacy) </a:t>
            </a:r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en-US" sz="1000" dirty="0">
              <a:cs typeface="Calibri" panose="020F0502020204030204" pitchFamily="34" charset="0"/>
            </a:endParaRPr>
          </a:p>
          <a:p>
            <a:pPr algn="l" defTabSz="1005840" eaLnBrk="1" fontAlgn="auto" hangingPunct="1">
              <a:spcAft>
                <a:spcPts val="0"/>
              </a:spcAft>
              <a:defRPr/>
            </a:pPr>
            <a:r>
              <a:rPr lang="fr-CA" sz="1800" u="sng" dirty="0"/>
              <a:t>Legal </a:t>
            </a:r>
            <a:r>
              <a:rPr lang="fr-CA" sz="1800" u="sng" dirty="0" err="1"/>
              <a:t>framework</a:t>
            </a:r>
            <a:endParaRPr lang="fr-CA" sz="1800" u="sng" dirty="0"/>
          </a:p>
          <a:p>
            <a:pPr marL="342900" indent="-342900" algn="l" defTabSz="100584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A" sz="1800" dirty="0"/>
              <a:t>Constitution Law, art. 35</a:t>
            </a:r>
          </a:p>
          <a:p>
            <a:pPr marL="342900" indent="-342900" algn="l" defTabSz="100584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A" sz="1800" dirty="0" err="1"/>
              <a:t>Duty</a:t>
            </a:r>
            <a:r>
              <a:rPr lang="fr-CA" sz="1800" dirty="0"/>
              <a:t> </a:t>
            </a:r>
            <a:r>
              <a:rPr lang="en-US" sz="1800" dirty="0"/>
              <a:t>to consult, accommodate, and in some circumstances, obtain consent</a:t>
            </a:r>
          </a:p>
          <a:p>
            <a:pPr algn="l" defTabSz="1005840" eaLnBrk="1" fontAlgn="auto" hangingPunct="1">
              <a:spcAft>
                <a:spcPts val="0"/>
              </a:spcAft>
              <a:defRPr/>
            </a:pPr>
            <a:endParaRPr lang="fr-CA" b="1" dirty="0"/>
          </a:p>
        </p:txBody>
      </p:sp>
      <p:pic>
        <p:nvPicPr>
          <p:cNvPr id="21507" name="Image 2">
            <a:extLst>
              <a:ext uri="{FF2B5EF4-FFF2-40B4-BE49-F238E27FC236}">
                <a16:creationId xmlns:a16="http://schemas.microsoft.com/office/drawing/2014/main" id="{6F6E307F-8824-A94D-A00E-89097F6CC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6135688"/>
            <a:ext cx="10112375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2196</TotalTime>
  <Words>1012</Words>
  <Application>Microsoft Office PowerPoint</Application>
  <PresentationFormat>Personnalisé</PresentationFormat>
  <Paragraphs>163</Paragraphs>
  <Slides>14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14</vt:i4>
      </vt:variant>
    </vt:vector>
  </HeadingPairs>
  <TitlesOfParts>
    <vt:vector size="22" baseType="lpstr">
      <vt:lpstr>Arial</vt:lpstr>
      <vt:lpstr>C Univers 57 Condensed</vt:lpstr>
      <vt:lpstr>Calibri</vt:lpstr>
      <vt:lpstr>Calibri Light</vt:lpstr>
      <vt:lpstr>Georgia</vt:lpstr>
      <vt:lpstr>Wingdings</vt:lpstr>
      <vt:lpstr>Thème Office</vt:lpstr>
      <vt:lpstr>1_Thème Office</vt:lpstr>
      <vt:lpstr>Power Relationships, Institutions and Mining   Comparing Indigenous People’s Participation in Canada and Brazil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Audrey Therrien</dc:creator>
  <cp:lastModifiedBy>Sabrina Bourgeois</cp:lastModifiedBy>
  <cp:revision>115</cp:revision>
  <dcterms:created xsi:type="dcterms:W3CDTF">2014-11-12T17:14:50Z</dcterms:created>
  <dcterms:modified xsi:type="dcterms:W3CDTF">2021-05-03T00:17:17Z</dcterms:modified>
</cp:coreProperties>
</file>